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handoutMasterIdLst>
    <p:handoutMasterId r:id="rId148"/>
  </p:handoutMasterIdLst>
  <p:sldIdLst>
    <p:sldId id="510" r:id="rId2"/>
    <p:sldId id="329" r:id="rId3"/>
    <p:sldId id="321" r:id="rId4"/>
    <p:sldId id="350" r:id="rId5"/>
    <p:sldId id="323" r:id="rId6"/>
    <p:sldId id="322" r:id="rId7"/>
    <p:sldId id="324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2" r:id="rId20"/>
    <p:sldId id="343" r:id="rId21"/>
    <p:sldId id="344" r:id="rId22"/>
    <p:sldId id="345" r:id="rId23"/>
    <p:sldId id="346" r:id="rId24"/>
    <p:sldId id="347" r:id="rId25"/>
    <p:sldId id="349" r:id="rId26"/>
    <p:sldId id="351" r:id="rId27"/>
    <p:sldId id="352" r:id="rId28"/>
    <p:sldId id="353" r:id="rId29"/>
    <p:sldId id="354" r:id="rId30"/>
    <p:sldId id="356" r:id="rId31"/>
    <p:sldId id="355" r:id="rId32"/>
    <p:sldId id="357" r:id="rId33"/>
    <p:sldId id="358" r:id="rId34"/>
    <p:sldId id="359" r:id="rId35"/>
    <p:sldId id="361" r:id="rId36"/>
    <p:sldId id="362" r:id="rId37"/>
    <p:sldId id="360" r:id="rId38"/>
    <p:sldId id="363" r:id="rId39"/>
    <p:sldId id="365" r:id="rId40"/>
    <p:sldId id="366" r:id="rId41"/>
    <p:sldId id="367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9" r:id="rId52"/>
    <p:sldId id="378" r:id="rId53"/>
    <p:sldId id="380" r:id="rId54"/>
    <p:sldId id="381" r:id="rId55"/>
    <p:sldId id="383" r:id="rId56"/>
    <p:sldId id="382" r:id="rId57"/>
    <p:sldId id="384" r:id="rId58"/>
    <p:sldId id="387" r:id="rId59"/>
    <p:sldId id="386" r:id="rId60"/>
    <p:sldId id="389" r:id="rId61"/>
    <p:sldId id="390" r:id="rId62"/>
    <p:sldId id="388" r:id="rId63"/>
    <p:sldId id="391" r:id="rId64"/>
    <p:sldId id="392" r:id="rId65"/>
    <p:sldId id="393" r:id="rId66"/>
    <p:sldId id="394" r:id="rId67"/>
    <p:sldId id="396" r:id="rId68"/>
    <p:sldId id="395" r:id="rId69"/>
    <p:sldId id="397" r:id="rId70"/>
    <p:sldId id="398" r:id="rId71"/>
    <p:sldId id="399" r:id="rId72"/>
    <p:sldId id="400" r:id="rId73"/>
    <p:sldId id="401" r:id="rId74"/>
    <p:sldId id="403" r:id="rId75"/>
    <p:sldId id="404" r:id="rId76"/>
    <p:sldId id="405" r:id="rId77"/>
    <p:sldId id="406" r:id="rId78"/>
    <p:sldId id="402" r:id="rId79"/>
    <p:sldId id="407" r:id="rId80"/>
    <p:sldId id="408" r:id="rId81"/>
    <p:sldId id="409" r:id="rId82"/>
    <p:sldId id="410" r:id="rId83"/>
    <p:sldId id="411" r:id="rId84"/>
    <p:sldId id="413" r:id="rId85"/>
    <p:sldId id="416" r:id="rId86"/>
    <p:sldId id="414" r:id="rId87"/>
    <p:sldId id="412" r:id="rId88"/>
    <p:sldId id="417" r:id="rId89"/>
    <p:sldId id="418" r:id="rId90"/>
    <p:sldId id="423" r:id="rId91"/>
    <p:sldId id="419" r:id="rId92"/>
    <p:sldId id="421" r:id="rId93"/>
    <p:sldId id="420" r:id="rId94"/>
    <p:sldId id="424" r:id="rId95"/>
    <p:sldId id="425" r:id="rId96"/>
    <p:sldId id="426" r:id="rId97"/>
    <p:sldId id="427" r:id="rId98"/>
    <p:sldId id="428" r:id="rId99"/>
    <p:sldId id="430" r:id="rId100"/>
    <p:sldId id="429" r:id="rId101"/>
    <p:sldId id="431" r:id="rId102"/>
    <p:sldId id="432" r:id="rId103"/>
    <p:sldId id="433" r:id="rId104"/>
    <p:sldId id="434" r:id="rId105"/>
    <p:sldId id="437" r:id="rId106"/>
    <p:sldId id="435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  <p:sldId id="445" r:id="rId115"/>
    <p:sldId id="446" r:id="rId116"/>
    <p:sldId id="447" r:id="rId117"/>
    <p:sldId id="448" r:id="rId118"/>
    <p:sldId id="449" r:id="rId119"/>
    <p:sldId id="450" r:id="rId120"/>
    <p:sldId id="451" r:id="rId121"/>
    <p:sldId id="452" r:id="rId122"/>
    <p:sldId id="453" r:id="rId123"/>
    <p:sldId id="454" r:id="rId124"/>
    <p:sldId id="455" r:id="rId125"/>
    <p:sldId id="456" r:id="rId126"/>
    <p:sldId id="457" r:id="rId127"/>
    <p:sldId id="458" r:id="rId128"/>
    <p:sldId id="509" r:id="rId129"/>
    <p:sldId id="459" r:id="rId130"/>
    <p:sldId id="460" r:id="rId131"/>
    <p:sldId id="461" r:id="rId132"/>
    <p:sldId id="462" r:id="rId133"/>
    <p:sldId id="463" r:id="rId134"/>
    <p:sldId id="464" r:id="rId135"/>
    <p:sldId id="465" r:id="rId136"/>
    <p:sldId id="466" r:id="rId137"/>
    <p:sldId id="467" r:id="rId138"/>
    <p:sldId id="468" r:id="rId139"/>
    <p:sldId id="469" r:id="rId140"/>
    <p:sldId id="470" r:id="rId141"/>
    <p:sldId id="471" r:id="rId142"/>
    <p:sldId id="472" r:id="rId143"/>
    <p:sldId id="473" r:id="rId144"/>
    <p:sldId id="477" r:id="rId145"/>
    <p:sldId id="474" r:id="rId1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6EA"/>
    <a:srgbClr val="0B8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5290" autoAdjust="0"/>
  </p:normalViewPr>
  <p:slideViewPr>
    <p:cSldViewPr>
      <p:cViewPr varScale="1">
        <p:scale>
          <a:sx n="54" d="100"/>
          <a:sy n="54" d="100"/>
        </p:scale>
        <p:origin x="1572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6" d="100"/>
          <a:sy n="46" d="100"/>
        </p:scale>
        <p:origin x="266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7C9C1-D1BE-39C3-651B-EFAF8F3848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404A0-728A-4928-9C4E-B5338859E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12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70630C-6562-4DA9-961E-8358A1D9487B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D9C5BE3-D26A-4454-A6AF-0C4E5D022E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2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5BE3-D26A-4454-A6AF-0C4E5D022EB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1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5BE3-D26A-4454-A6AF-0C4E5D022EB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5BE3-D26A-4454-A6AF-0C4E5D022EB9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4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18D3-EE70-4791-9819-0D1B43505D5C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66136-2484-4CC3-8570-FAD27CBDEA1E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425A-56E8-4922-AF27-E9E24898651C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1084-2806-4BCE-87F1-46F8146DB1C5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56E2-2D1B-41CC-945B-1697B21E2847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FEBA-27B3-4E1E-B57B-35C24CD2E4E5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887B2-503B-42DF-A556-776EBF9C5D8F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5F79-DDCF-402D-B020-18265083295A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DD2E-1E14-42D9-9090-E4CEB4FD9B87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892A-EE3A-46A0-A897-59B6BCEF8574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CB9-0259-49B9-8317-9C8CFAFADBF5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7318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6BA49E9-BEB5-47B8-9E50-5D2D289A9289}" type="datetime1">
              <a:rPr lang="en-US" smtClean="0"/>
              <a:pPr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FA0FF9E-484C-4B14-8410-168169E451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524000"/>
            <a:ext cx="8997696" cy="1470025"/>
          </a:xfrm>
        </p:spPr>
        <p:txBody>
          <a:bodyPr>
            <a:normAutofit/>
          </a:bodyPr>
          <a:lstStyle/>
          <a:p>
            <a:r>
              <a:rPr lang="en-US" sz="3600" b="1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4. </a:t>
            </a:r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THIẾT KẾ PHẦN MỀM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6096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>
                <a:solidFill>
                  <a:schemeClr val="accent6">
                    <a:lumMod val="75000"/>
                  </a:schemeClr>
                </a:solidFill>
              </a:rPr>
              <a:t>NHẬP MÔN CÔNG NGHỆ PHẦN MỀM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Autofit/>
          </a:bodyPr>
          <a:lstStyle/>
          <a:p>
            <a:r>
              <a:rPr lang="en-US" sz="3200" dirty="0"/>
              <a:t>Ví dụ: </a:t>
            </a:r>
            <a:r>
              <a:rPr lang="en-US" sz="3200" dirty="0" err="1"/>
              <a:t>Xét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dụng</a:t>
            </a:r>
            <a:r>
              <a:rPr lang="en-US" sz="3200" dirty="0"/>
              <a:t> </a:t>
            </a:r>
            <a:r>
              <a:rPr lang="en-US" sz="3200" dirty="0" err="1"/>
              <a:t>Quản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khóa</a:t>
            </a:r>
            <a:r>
              <a:rPr lang="en-US" sz="3200" dirty="0"/>
              <a:t> </a:t>
            </a:r>
            <a:r>
              <a:rPr lang="en-US" sz="3200" dirty="0" err="1"/>
              <a:t>biểu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90600"/>
            <a:ext cx="7620000" cy="556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3.2.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1-n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5105400"/>
          </a:xfrm>
        </p:spPr>
        <p:txBody>
          <a:bodyPr>
            <a:normAutofit/>
          </a:bodyPr>
          <a:lstStyle/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– </a:t>
            </a:r>
            <a:r>
              <a:rPr lang="en-US" dirty="0" err="1"/>
              <a:t>Phòng</a:t>
            </a:r>
            <a:r>
              <a:rPr lang="en-US" dirty="0"/>
              <a:t> ban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Khoa – </a:t>
            </a:r>
            <a:r>
              <a:rPr lang="en-US" dirty="0" err="1"/>
              <a:t>Ngành</a:t>
            </a:r>
            <a:endParaRPr lang="en-US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Mặt</a:t>
            </a:r>
            <a:r>
              <a:rPr lang="en-US" dirty="0"/>
              <a:t> hàng – </a:t>
            </a:r>
            <a:r>
              <a:rPr lang="en-US" dirty="0" err="1"/>
              <a:t>Loại</a:t>
            </a:r>
            <a:r>
              <a:rPr lang="en-US" dirty="0"/>
              <a:t> hàng,…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vẹn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/>
              <a:t>3.3. </a:t>
            </a:r>
            <a:r>
              <a:rPr lang="en-US" sz="2800" b="1" dirty="0" err="1"/>
              <a:t>Màn</a:t>
            </a:r>
            <a:r>
              <a:rPr lang="en-US" sz="2800" b="1" dirty="0"/>
              <a:t> </a:t>
            </a:r>
            <a:r>
              <a:rPr lang="en-US" sz="2800" b="1" dirty="0" err="1"/>
              <a:t>hình</a:t>
            </a:r>
            <a:r>
              <a:rPr lang="en-US" sz="2800" b="1" dirty="0"/>
              <a:t> </a:t>
            </a:r>
            <a:r>
              <a:rPr lang="en-US" sz="2800" b="1" dirty="0" err="1"/>
              <a:t>nhập</a:t>
            </a:r>
            <a:r>
              <a:rPr lang="en-US" sz="2800" b="1" dirty="0"/>
              <a:t> </a:t>
            </a:r>
            <a:r>
              <a:rPr lang="en-US" sz="2800" b="1" dirty="0" err="1"/>
              <a:t>liệu</a:t>
            </a:r>
            <a:r>
              <a:rPr lang="en-US" sz="2800" b="1" dirty="0"/>
              <a:t> </a:t>
            </a:r>
            <a:r>
              <a:rPr lang="en-US" sz="2800" b="1" dirty="0" err="1"/>
              <a:t>cho</a:t>
            </a:r>
            <a:r>
              <a:rPr lang="en-US" sz="2800" b="1" dirty="0"/>
              <a:t> </a:t>
            </a:r>
            <a:r>
              <a:rPr lang="en-US" sz="2800" b="1" dirty="0" err="1"/>
              <a:t>đối</a:t>
            </a:r>
            <a:r>
              <a:rPr lang="en-US" sz="2800" b="1" dirty="0"/>
              <a:t> </a:t>
            </a:r>
            <a:r>
              <a:rPr lang="en-US" sz="2800" b="1" dirty="0" err="1"/>
              <a:t>tượng</a:t>
            </a:r>
            <a:r>
              <a:rPr lang="en-US" sz="2800" b="1" dirty="0"/>
              <a:t> </a:t>
            </a:r>
            <a:r>
              <a:rPr lang="en-US" sz="2800" b="1" dirty="0" err="1"/>
              <a:t>có</a:t>
            </a:r>
            <a:r>
              <a:rPr lang="en-US" sz="2800" b="1" dirty="0"/>
              <a:t> </a:t>
            </a:r>
            <a:r>
              <a:rPr lang="en-US" sz="2800" b="1" dirty="0" err="1"/>
              <a:t>nhiều</a:t>
            </a:r>
            <a:r>
              <a:rPr lang="en-US" sz="2800" b="1" dirty="0"/>
              <a:t> </a:t>
            </a:r>
            <a:r>
              <a:rPr lang="en-US" sz="2800" b="1" dirty="0" err="1"/>
              <a:t>quan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(1-1/1-n)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-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, </a:t>
            </a:r>
            <a:r>
              <a:rPr lang="en-US" dirty="0" err="1"/>
              <a:t>khen</a:t>
            </a:r>
            <a:r>
              <a:rPr lang="en-US" dirty="0"/>
              <a:t> </a:t>
            </a:r>
            <a:r>
              <a:rPr lang="en-US" dirty="0" err="1"/>
              <a:t>thưởng</a:t>
            </a:r>
            <a:r>
              <a:rPr lang="en-US" dirty="0"/>
              <a:t>,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–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, </a:t>
            </a:r>
            <a:r>
              <a:rPr lang="en-US" dirty="0" err="1"/>
              <a:t>lương</a:t>
            </a:r>
            <a:r>
              <a:rPr lang="en-US" dirty="0"/>
              <a:t>,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,…</a:t>
            </a:r>
          </a:p>
          <a:p>
            <a:pPr lvl="1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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Thường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dùng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Tab Control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để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thiết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kế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cho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màn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hình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nhập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loại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b="1" dirty="0" err="1">
                <a:solidFill>
                  <a:schemeClr val="accent1"/>
                </a:solidFill>
                <a:sym typeface="Wingdings" pitchFamily="2" charset="2"/>
              </a:rPr>
              <a:t>này</a:t>
            </a:r>
            <a:r>
              <a:rPr lang="en-US" b="1" dirty="0">
                <a:solidFill>
                  <a:schemeClr val="accent1"/>
                </a:solidFill>
                <a:sym typeface="Wingdings" pitchFamily="2" charset="2"/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Autofit/>
          </a:bodyPr>
          <a:lstStyle/>
          <a:p>
            <a:r>
              <a:rPr lang="en-US" sz="2400" b="1" dirty="0" err="1"/>
              <a:t>Hồ</a:t>
            </a:r>
            <a:r>
              <a:rPr lang="en-US" sz="2400" b="1" dirty="0"/>
              <a:t> </a:t>
            </a: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học</a:t>
            </a:r>
            <a:r>
              <a:rPr lang="en-US" sz="2400" b="1" dirty="0"/>
              <a:t> </a:t>
            </a:r>
            <a:r>
              <a:rPr lang="en-US" sz="2400" b="1" dirty="0" err="1"/>
              <a:t>sinh</a:t>
            </a:r>
            <a:r>
              <a:rPr lang="en-US" sz="2400" b="1" dirty="0"/>
              <a:t> -  </a:t>
            </a:r>
            <a:r>
              <a:rPr lang="en-US" sz="2400" b="1" dirty="0" err="1"/>
              <a:t>thông</a:t>
            </a:r>
            <a:r>
              <a:rPr lang="en-US" sz="2400" b="1" dirty="0"/>
              <a:t> tin </a:t>
            </a:r>
            <a:r>
              <a:rPr lang="en-US" sz="2400" b="1" dirty="0" err="1"/>
              <a:t>cá</a:t>
            </a:r>
            <a:r>
              <a:rPr lang="en-US" sz="2400" b="1" dirty="0"/>
              <a:t> </a:t>
            </a:r>
            <a:r>
              <a:rPr lang="en-US" sz="2400" b="1" dirty="0" err="1"/>
              <a:t>nhân</a:t>
            </a:r>
            <a:r>
              <a:rPr lang="en-US" sz="2400" b="1" dirty="0"/>
              <a:t>, </a:t>
            </a:r>
            <a:r>
              <a:rPr lang="en-US" sz="2400" b="1" dirty="0" err="1"/>
              <a:t>quan</a:t>
            </a:r>
            <a:r>
              <a:rPr lang="en-US" sz="2400" b="1" dirty="0"/>
              <a:t> </a:t>
            </a:r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gia</a:t>
            </a:r>
            <a:r>
              <a:rPr lang="en-US" sz="2400" b="1" dirty="0"/>
              <a:t> </a:t>
            </a:r>
            <a:r>
              <a:rPr lang="en-US" sz="2400" b="1" dirty="0" err="1"/>
              <a:t>đình</a:t>
            </a:r>
            <a:r>
              <a:rPr lang="en-US" sz="2400" b="1" dirty="0"/>
              <a:t>, </a:t>
            </a:r>
            <a:r>
              <a:rPr lang="en-US" sz="2400" b="1" dirty="0" err="1"/>
              <a:t>học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, </a:t>
            </a:r>
            <a:r>
              <a:rPr lang="en-US" sz="2400" b="1" dirty="0" err="1"/>
              <a:t>khen</a:t>
            </a:r>
            <a:r>
              <a:rPr lang="en-US" sz="2400" b="1" dirty="0"/>
              <a:t> </a:t>
            </a:r>
            <a:r>
              <a:rPr lang="en-US" sz="2400" b="1" dirty="0" err="1"/>
              <a:t>thưởng</a:t>
            </a:r>
            <a:r>
              <a:rPr lang="en-US" sz="2400" b="1" dirty="0"/>
              <a:t>, </a:t>
            </a:r>
            <a:r>
              <a:rPr lang="en-US" sz="2400" b="1" dirty="0" err="1"/>
              <a:t>kỷ</a:t>
            </a:r>
            <a:r>
              <a:rPr lang="en-US" sz="2400" b="1" dirty="0"/>
              <a:t> </a:t>
            </a:r>
            <a:r>
              <a:rPr lang="en-US" sz="2400" b="1" dirty="0" err="1"/>
              <a:t>luật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523" y="873504"/>
            <a:ext cx="9220523" cy="590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609600"/>
          </a:xfrm>
        </p:spPr>
        <p:txBody>
          <a:bodyPr>
            <a:noAutofit/>
          </a:bodyPr>
          <a:lstStyle/>
          <a:p>
            <a:r>
              <a:rPr lang="en-US" sz="3200" b="1" dirty="0" err="1"/>
              <a:t>Màn</a:t>
            </a:r>
            <a:r>
              <a:rPr lang="en-US" sz="3200" b="1" dirty="0"/>
              <a:t> </a:t>
            </a:r>
            <a:r>
              <a:rPr lang="en-US" sz="3200" b="1" dirty="0" err="1"/>
              <a:t>hình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r>
              <a:rPr lang="en-US" sz="3200" b="1" dirty="0"/>
              <a:t> </a:t>
            </a:r>
            <a:r>
              <a:rPr lang="en-US" sz="3200" b="1" dirty="0" err="1"/>
              <a:t>liệu</a:t>
            </a:r>
            <a:r>
              <a:rPr lang="en-US" sz="3200" b="1" dirty="0"/>
              <a:t> </a:t>
            </a:r>
            <a:r>
              <a:rPr lang="en-US" sz="3200" b="1" dirty="0" err="1"/>
              <a:t>cho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r>
              <a:rPr lang="en-US" sz="3200" b="1" dirty="0"/>
              <a:t> </a:t>
            </a:r>
            <a:r>
              <a:rPr lang="en-US" sz="3200" b="1" dirty="0" err="1"/>
              <a:t>hệ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sinh</a:t>
            </a:r>
            <a:r>
              <a:rPr lang="en-US" sz="3200" b="1" dirty="0"/>
              <a:t> </a:t>
            </a:r>
            <a:r>
              <a:rPr lang="en-US" sz="3200" b="1" dirty="0" err="1"/>
              <a:t>viên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85" y="838200"/>
            <a:ext cx="9073415" cy="577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609600"/>
          </a:xfrm>
        </p:spPr>
        <p:txBody>
          <a:bodyPr>
            <a:noAutofit/>
          </a:bodyPr>
          <a:lstStyle/>
          <a:p>
            <a:r>
              <a:rPr lang="en-US" sz="3200" b="1"/>
              <a:t>Màn hình nhập liệu cho quan hệ của sinh viên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95349"/>
            <a:ext cx="8534400" cy="5429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3.4. Màn hình nhập liệu cho quan hệ n-n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572000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Mặt</a:t>
            </a:r>
            <a:r>
              <a:rPr lang="en-US" dirty="0"/>
              <a:t> hàng –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629400" cy="384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9512"/>
          </a:xfrm>
        </p:spPr>
        <p:txBody>
          <a:bodyPr>
            <a:normAutofit fontScale="90000"/>
          </a:bodyPr>
          <a:lstStyle/>
          <a:p>
            <a:r>
              <a:rPr lang="en-US"/>
              <a:t>Màn hình nhập liệu trực tiếp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856" y="1524000"/>
            <a:ext cx="7828344" cy="4015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62000" y="5486400"/>
            <a:ext cx="228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533400"/>
          </a:xfrm>
        </p:spPr>
        <p:txBody>
          <a:bodyPr>
            <a:noAutofit/>
          </a:bodyPr>
          <a:lstStyle/>
          <a:p>
            <a:r>
              <a:rPr lang="en-US" sz="3200"/>
              <a:t>Màn hình nhập liệu trực tiếp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5486400"/>
            <a:ext cx="228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838200"/>
            <a:ext cx="59721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43175"/>
            <a:ext cx="76390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Callout 7"/>
          <p:cNvSpPr/>
          <p:nvPr/>
        </p:nvSpPr>
        <p:spPr>
          <a:xfrm>
            <a:off x="6324600" y="5029200"/>
            <a:ext cx="2286000" cy="1143000"/>
          </a:xfrm>
          <a:prstGeom prst="wedgeEllipseCallout">
            <a:avLst>
              <a:gd name="adj1" fmla="val -105278"/>
              <a:gd name="adj2" fmla="val -81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Thuộc tính B1 phải được lấy từ quan hệ B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533400"/>
          </a:xfrm>
        </p:spPr>
        <p:txBody>
          <a:bodyPr>
            <a:noAutofit/>
          </a:bodyPr>
          <a:lstStyle/>
          <a:p>
            <a:r>
              <a:rPr lang="en-US" sz="2600" b="1" dirty="0" err="1"/>
              <a:t>Ví</a:t>
            </a:r>
            <a:r>
              <a:rPr lang="en-US" sz="2600" b="1" dirty="0"/>
              <a:t> </a:t>
            </a:r>
            <a:r>
              <a:rPr lang="en-US" sz="2600" b="1" dirty="0" err="1"/>
              <a:t>dụ</a:t>
            </a:r>
            <a:r>
              <a:rPr lang="en-US" sz="2600" b="1" dirty="0"/>
              <a:t> </a:t>
            </a:r>
            <a:r>
              <a:rPr lang="en-US" sz="2600" b="1" dirty="0" err="1"/>
              <a:t>màn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r>
              <a:rPr lang="en-US" sz="2600" b="1" dirty="0"/>
              <a:t> </a:t>
            </a:r>
            <a:r>
              <a:rPr lang="en-US" sz="2600" b="1" dirty="0" err="1"/>
              <a:t>nhập</a:t>
            </a:r>
            <a:r>
              <a:rPr lang="en-US" sz="2600" b="1" dirty="0"/>
              <a:t> </a:t>
            </a:r>
            <a:r>
              <a:rPr lang="en-US" sz="2600" b="1" dirty="0" err="1"/>
              <a:t>liệu</a:t>
            </a:r>
            <a:r>
              <a:rPr lang="en-US" sz="2600" b="1" dirty="0"/>
              <a:t> </a:t>
            </a:r>
            <a:r>
              <a:rPr lang="en-US" sz="2600" b="1" dirty="0" err="1"/>
              <a:t>cho</a:t>
            </a:r>
            <a:r>
              <a:rPr lang="en-US" sz="2600" b="1" dirty="0"/>
              <a:t> </a:t>
            </a:r>
            <a:r>
              <a:rPr lang="en-US" sz="2600" b="1" dirty="0" err="1"/>
              <a:t>quan</a:t>
            </a:r>
            <a:r>
              <a:rPr lang="en-US" sz="2600" b="1" dirty="0"/>
              <a:t> </a:t>
            </a:r>
            <a:r>
              <a:rPr lang="en-US" sz="2600" b="1" dirty="0" err="1"/>
              <a:t>hệ</a:t>
            </a:r>
            <a:r>
              <a:rPr lang="en-US" sz="2600" b="1" dirty="0"/>
              <a:t> </a:t>
            </a:r>
            <a:r>
              <a:rPr lang="en-US" sz="2600" b="1" dirty="0" err="1"/>
              <a:t>hóa</a:t>
            </a:r>
            <a:r>
              <a:rPr lang="en-US" sz="2600" b="1" dirty="0"/>
              <a:t> </a:t>
            </a:r>
            <a:r>
              <a:rPr lang="en-US" sz="2600" b="1" dirty="0" err="1"/>
              <a:t>đơn</a:t>
            </a:r>
            <a:r>
              <a:rPr lang="en-US" sz="2600" b="1" dirty="0"/>
              <a:t> – hàng </a:t>
            </a:r>
            <a:r>
              <a:rPr lang="en-US" sz="2600" b="1" dirty="0" err="1"/>
              <a:t>hóa</a:t>
            </a:r>
            <a:endParaRPr lang="en-US" sz="2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8390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514600"/>
            <a:ext cx="7772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</p:spPr>
        <p:txBody>
          <a:bodyPr>
            <a:noAutofit/>
          </a:bodyPr>
          <a:lstStyle/>
          <a:p>
            <a:r>
              <a:rPr lang="en-US" sz="3600" dirty="0" err="1"/>
              <a:t>Các</a:t>
            </a:r>
            <a:r>
              <a:rPr lang="en-US" sz="3600" dirty="0"/>
              <a:t> </a:t>
            </a:r>
            <a:r>
              <a:rPr lang="en-US" sz="3600" dirty="0" err="1"/>
              <a:t>thành</a:t>
            </a:r>
            <a:r>
              <a:rPr lang="en-US" sz="3600" dirty="0"/>
              <a:t> </a:t>
            </a:r>
            <a:r>
              <a:rPr lang="en-US" sz="3600" dirty="0" err="1"/>
              <a:t>phần</a:t>
            </a:r>
            <a:r>
              <a:rPr lang="en-US" sz="3600" dirty="0"/>
              <a:t> </a:t>
            </a:r>
            <a:r>
              <a:rPr lang="en-US" sz="3600" dirty="0" err="1"/>
              <a:t>trong</a:t>
            </a:r>
            <a:r>
              <a:rPr lang="en-US" sz="3600" dirty="0"/>
              <a:t>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(Table)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(View)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Mối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hê</a:t>
            </a:r>
            <a:r>
              <a:rPr lang="en-US" dirty="0"/>
              <a:t>̣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bảng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2943225"/>
            <a:ext cx="10858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4800600"/>
            <a:ext cx="512618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1321656"/>
            <a:ext cx="1323975" cy="111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609600"/>
          </a:xfrm>
        </p:spPr>
        <p:txBody>
          <a:bodyPr>
            <a:noAutofit/>
          </a:bodyPr>
          <a:lstStyle/>
          <a:p>
            <a:r>
              <a:rPr lang="en-US" sz="2600" b="1" dirty="0" err="1"/>
              <a:t>Ví</a:t>
            </a:r>
            <a:r>
              <a:rPr lang="en-US" sz="2600" b="1" dirty="0"/>
              <a:t> </a:t>
            </a:r>
            <a:r>
              <a:rPr lang="en-US" sz="2600" b="1" dirty="0" err="1"/>
              <a:t>dụ</a:t>
            </a:r>
            <a:r>
              <a:rPr lang="en-US" sz="2600" b="1" dirty="0"/>
              <a:t> </a:t>
            </a:r>
            <a:r>
              <a:rPr lang="en-US" sz="2600" b="1" dirty="0" err="1"/>
              <a:t>màn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r>
              <a:rPr lang="en-US" sz="2600" b="1" dirty="0"/>
              <a:t> </a:t>
            </a:r>
            <a:r>
              <a:rPr lang="en-US" sz="2600" b="1" dirty="0" err="1"/>
              <a:t>nhập</a:t>
            </a:r>
            <a:r>
              <a:rPr lang="en-US" sz="2600" b="1" dirty="0"/>
              <a:t> </a:t>
            </a:r>
            <a:r>
              <a:rPr lang="en-US" sz="2600" b="1" dirty="0" err="1"/>
              <a:t>liệu</a:t>
            </a:r>
            <a:r>
              <a:rPr lang="en-US" sz="2600" b="1" dirty="0"/>
              <a:t> </a:t>
            </a:r>
            <a:r>
              <a:rPr lang="en-US" sz="2600" b="1" dirty="0" err="1"/>
              <a:t>cho</a:t>
            </a:r>
            <a:r>
              <a:rPr lang="en-US" sz="2600" b="1" dirty="0"/>
              <a:t> </a:t>
            </a:r>
            <a:r>
              <a:rPr lang="en-US" sz="2600" b="1" dirty="0" err="1"/>
              <a:t>quan</a:t>
            </a:r>
            <a:r>
              <a:rPr lang="en-US" sz="2600" b="1" dirty="0"/>
              <a:t> </a:t>
            </a:r>
            <a:r>
              <a:rPr lang="en-US" sz="2600" b="1" dirty="0" err="1"/>
              <a:t>hệ</a:t>
            </a:r>
            <a:r>
              <a:rPr lang="en-US" sz="2600" b="1" dirty="0"/>
              <a:t> </a:t>
            </a:r>
            <a:r>
              <a:rPr lang="en-US" sz="2600" b="1" dirty="0" err="1"/>
              <a:t>hóa</a:t>
            </a:r>
            <a:r>
              <a:rPr lang="en-US" sz="2600" b="1" dirty="0"/>
              <a:t> </a:t>
            </a:r>
            <a:r>
              <a:rPr lang="en-US" sz="2600" b="1" dirty="0" err="1"/>
              <a:t>đơn</a:t>
            </a:r>
            <a:r>
              <a:rPr lang="en-US" sz="2600" b="1" dirty="0"/>
              <a:t> – hàng </a:t>
            </a:r>
            <a:r>
              <a:rPr lang="en-US" sz="2600" b="1" dirty="0" err="1"/>
              <a:t>hóa</a:t>
            </a:r>
            <a:endParaRPr lang="en-US" sz="2600" b="1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655638"/>
          </a:xfrm>
        </p:spPr>
        <p:txBody>
          <a:bodyPr>
            <a:noAutofit/>
          </a:bodyPr>
          <a:lstStyle/>
          <a:p>
            <a:r>
              <a:rPr lang="en-US" sz="2600" b="1"/>
              <a:t>Ví dụ màn hình nhập liệu cho quan hệ hóa đơn – hàng hóa</a:t>
            </a: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36" y="1143000"/>
            <a:ext cx="849626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(web)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34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10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(web)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23938"/>
            <a:ext cx="8148637" cy="552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4.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(search/filter)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153400" cy="53340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endParaRPr lang="en-US" b="1" dirty="0"/>
          </a:p>
          <a:p>
            <a:pPr lvl="1" algn="just">
              <a:lnSpc>
                <a:spcPct val="150000"/>
              </a:lnSpc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</a:t>
            </a:r>
          </a:p>
          <a:p>
            <a:pPr lvl="2" algn="just">
              <a:lnSpc>
                <a:spcPct val="150000"/>
              </a:lnSpc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/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lvl="2" algn="just">
              <a:lnSpc>
                <a:spcPct val="150000"/>
              </a:lnSpc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</a:t>
            </a:r>
          </a:p>
          <a:p>
            <a:pPr lvl="2" algn="just">
              <a:lnSpc>
                <a:spcPct val="150000"/>
              </a:lnSpc>
            </a:pPr>
            <a:r>
              <a:rPr lang="vi-VN" dirty="0"/>
              <a:t>Cho phép người dùng thêm/xóa các tiêu chuẩn trong quá trình tìm kiếm</a:t>
            </a:r>
            <a:endParaRPr lang="en-US" dirty="0"/>
          </a:p>
          <a:p>
            <a:pPr lvl="3" algn="just">
              <a:lnSpc>
                <a:spcPct val="150000"/>
              </a:lnSpc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,…</a:t>
            </a:r>
          </a:p>
          <a:p>
            <a:pPr lvl="3" algn="just">
              <a:lnSpc>
                <a:spcPct val="150000"/>
              </a:lnSpc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/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pPr lvl="3" algn="just">
              <a:lnSpc>
                <a:spcPct val="150000"/>
              </a:lnSpc>
            </a:pP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 MS Outlook 2007</a:t>
            </a:r>
          </a:p>
          <a:p>
            <a:pPr lvl="2" algn="just">
              <a:lnSpc>
                <a:spcPct val="150000"/>
              </a:lnSpc>
            </a:pPr>
            <a:r>
              <a:rPr lang="vi-VN" dirty="0"/>
              <a:t>Đối với danh sách (Grid, Sheet), cho phép người dùng chọn trực tiếp từ thanh filter (tương tự như Excel)</a:t>
            </a:r>
            <a:endParaRPr 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3435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: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76250" y="1295400"/>
            <a:ext cx="8058150" cy="4876800"/>
            <a:chOff x="914400" y="1524000"/>
            <a:chExt cx="7677150" cy="4533900"/>
          </a:xfrm>
        </p:grpSpPr>
        <p:pic>
          <p:nvPicPr>
            <p:cNvPr id="130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14400" y="1524000"/>
              <a:ext cx="7677150" cy="453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495800" y="1524000"/>
              <a:ext cx="3429000" cy="228600"/>
            </a:xfrm>
            <a:prstGeom prst="rect">
              <a:avLst/>
            </a:prstGeom>
            <a:solidFill>
              <a:srgbClr val="0086EA"/>
            </a:solidFill>
            <a:ln>
              <a:solidFill>
                <a:srgbClr val="0B8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95600" y="1752600"/>
              <a:ext cx="5105400" cy="3048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676400"/>
            <a:ext cx="4724400" cy="349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01000" cy="731838"/>
          </a:xfrm>
        </p:spPr>
        <p:txBody>
          <a:bodyPr>
            <a:normAutofit fontScale="90000"/>
          </a:bodyPr>
          <a:lstStyle/>
          <a:p>
            <a:r>
              <a:rPr lang="en-US"/>
              <a:t>Màn hình tra cứu với tiêu chí cố định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9248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5.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4572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lương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200400"/>
            <a:ext cx="559117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6.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/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4267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419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55429" cy="4800600"/>
          </a:xfrm>
        </p:spPr>
        <p:txBody>
          <a:bodyPr/>
          <a:lstStyle/>
          <a:p>
            <a:r>
              <a:rPr lang="en-US" dirty="0"/>
              <a:t>Table </a:t>
            </a:r>
          </a:p>
          <a:p>
            <a:pPr>
              <a:buNone/>
            </a:pPr>
            <a:r>
              <a:rPr lang="en-US" sz="2000" dirty="0"/>
              <a:t>	SINHVIEN (</a:t>
            </a:r>
            <a:r>
              <a:rPr lang="en-US" sz="2000" b="1" u="sng" dirty="0"/>
              <a:t>MASV</a:t>
            </a:r>
            <a:r>
              <a:rPr lang="en-US" sz="2000" dirty="0"/>
              <a:t>, HO,TEN, PHAI, NGAYSINH, MANGANH)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8971" y="228600"/>
            <a:ext cx="8131629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PDM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09800"/>
            <a:ext cx="729192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/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71600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6.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53400" cy="50292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, </a:t>
            </a:r>
            <a:r>
              <a:rPr lang="en-US" dirty="0" err="1"/>
              <a:t>cây</a:t>
            </a:r>
            <a:r>
              <a:rPr lang="en-US" dirty="0"/>
              <a:t>,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(Tree View)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.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,…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hàng,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,…)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 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văn</a:t>
            </a:r>
            <a:endParaRPr 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/>
              <a:t>Màn hình dạng tree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C8653-9D8D-6435-1A4B-3AB2CF7F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43518"/>
            <a:ext cx="8007096" cy="5485649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A85E68B-49AF-6AFB-786B-260A85BD2274}"/>
              </a:ext>
            </a:extLst>
          </p:cNvPr>
          <p:cNvSpPr/>
          <p:nvPr/>
        </p:nvSpPr>
        <p:spPr>
          <a:xfrm>
            <a:off x="3510982" y="2209800"/>
            <a:ext cx="4153213" cy="2075389"/>
          </a:xfrm>
          <a:prstGeom prst="cloudCallout">
            <a:avLst>
              <a:gd name="adj1" fmla="val -82984"/>
              <a:gd name="adj2" fmla="val 28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Treeview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47700"/>
          </a:xfrm>
        </p:spPr>
        <p:txBody>
          <a:bodyPr>
            <a:noAutofit/>
          </a:bodyPr>
          <a:lstStyle/>
          <a:p>
            <a:r>
              <a:rPr lang="en-US" sz="3200" dirty="0" err="1"/>
              <a:t>Màn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dạng</a:t>
            </a:r>
            <a:r>
              <a:rPr lang="en-US" sz="3200" dirty="0"/>
              <a:t> tree 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18415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153400" cy="581025"/>
          </a:xfrm>
        </p:spPr>
        <p:txBody>
          <a:bodyPr>
            <a:noAutofit/>
          </a:bodyPr>
          <a:lstStyle/>
          <a:p>
            <a:r>
              <a:rPr lang="en-US" sz="2600" b="1" dirty="0" err="1"/>
              <a:t>Màn</a:t>
            </a:r>
            <a:r>
              <a:rPr lang="en-US" sz="2600" b="1" dirty="0"/>
              <a:t> </a:t>
            </a:r>
            <a:r>
              <a:rPr lang="en-US" sz="2600" b="1" dirty="0" err="1"/>
              <a:t>hình</a:t>
            </a:r>
            <a:r>
              <a:rPr lang="en-US" sz="2600" b="1" dirty="0"/>
              <a:t> </a:t>
            </a:r>
            <a:r>
              <a:rPr lang="en-US" sz="2600" b="1" dirty="0" err="1"/>
              <a:t>thể</a:t>
            </a:r>
            <a:r>
              <a:rPr lang="en-US" sz="2600" b="1" dirty="0"/>
              <a:t> </a:t>
            </a:r>
            <a:r>
              <a:rPr lang="en-US" sz="2600" b="1" dirty="0" err="1"/>
              <a:t>hiện</a:t>
            </a:r>
            <a:r>
              <a:rPr lang="en-US" sz="2600" b="1" dirty="0"/>
              <a:t> </a:t>
            </a:r>
            <a:r>
              <a:rPr lang="en-US" sz="2600" b="1" dirty="0" err="1"/>
              <a:t>đối</a:t>
            </a:r>
            <a:r>
              <a:rPr lang="en-US" sz="2600" b="1" dirty="0"/>
              <a:t> </a:t>
            </a:r>
            <a:r>
              <a:rPr lang="en-US" sz="2600" b="1" dirty="0" err="1"/>
              <a:t>tượng</a:t>
            </a:r>
            <a:r>
              <a:rPr lang="en-US" sz="2600" b="1" dirty="0"/>
              <a:t> </a:t>
            </a:r>
            <a:r>
              <a:rPr lang="en-US" sz="2600" b="1" dirty="0" err="1"/>
              <a:t>dạng</a:t>
            </a:r>
            <a:r>
              <a:rPr lang="en-US" sz="2600" b="1" dirty="0"/>
              <a:t> </a:t>
            </a:r>
            <a:r>
              <a:rPr lang="en-US" sz="2600" b="1" dirty="0" err="1"/>
              <a:t>danh</a:t>
            </a:r>
            <a:r>
              <a:rPr lang="en-US" sz="2600" b="1" dirty="0"/>
              <a:t> </a:t>
            </a:r>
            <a:r>
              <a:rPr lang="en-US" sz="2600" b="1" dirty="0" err="1"/>
              <a:t>sách</a:t>
            </a:r>
            <a:r>
              <a:rPr lang="en-US" sz="2600" b="1" dirty="0"/>
              <a:t> – Gird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265" y="990600"/>
            <a:ext cx="882628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9200" y="62484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Thiếu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trực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quan</a:t>
            </a:r>
            <a:r>
              <a:rPr lang="en-US" b="1" dirty="0">
                <a:solidFill>
                  <a:srgbClr val="0070C0"/>
                </a:solidFill>
              </a:rPr>
              <a:t>, </a:t>
            </a:r>
            <a:r>
              <a:rPr lang="en-US" b="1" dirty="0" err="1">
                <a:solidFill>
                  <a:srgbClr val="0070C0"/>
                </a:solidFill>
              </a:rPr>
              <a:t>khó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quản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lý</a:t>
            </a:r>
            <a:r>
              <a:rPr lang="en-US" b="1" dirty="0">
                <a:solidFill>
                  <a:srgbClr val="0070C0"/>
                </a:solidFill>
              </a:rPr>
              <a:t>, </a:t>
            </a:r>
            <a:r>
              <a:rPr lang="en-US" b="1" dirty="0" err="1">
                <a:solidFill>
                  <a:srgbClr val="0070C0"/>
                </a:solidFill>
              </a:rPr>
              <a:t>theo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dõi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tình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trạng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các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bàn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609600"/>
          </a:xfrm>
        </p:spPr>
        <p:txBody>
          <a:bodyPr>
            <a:noAutofit/>
          </a:bodyPr>
          <a:lstStyle/>
          <a:p>
            <a:r>
              <a:rPr lang="en-US" sz="3200" dirty="0" err="1"/>
              <a:t>Màn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hiển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r>
              <a:rPr lang="en-US" sz="3200" dirty="0"/>
              <a:t> </a:t>
            </a:r>
            <a:r>
              <a:rPr lang="en-US" sz="3200" dirty="0" err="1"/>
              <a:t>dạng</a:t>
            </a:r>
            <a:r>
              <a:rPr lang="en-US" sz="3200" dirty="0"/>
              <a:t> </a:t>
            </a:r>
            <a:r>
              <a:rPr lang="en-US" sz="3200" dirty="0" err="1"/>
              <a:t>biểu</a:t>
            </a:r>
            <a:r>
              <a:rPr lang="en-US" sz="3200" dirty="0"/>
              <a:t> </a:t>
            </a:r>
            <a:r>
              <a:rPr lang="en-US" sz="3200" dirty="0" err="1"/>
              <a:t>tượng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8229600" cy="5290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219200"/>
            <a:ext cx="55626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Autofit/>
          </a:bodyPr>
          <a:lstStyle/>
          <a:p>
            <a:r>
              <a:rPr lang="en-US" sz="2400" b="1" dirty="0" err="1"/>
              <a:t>Màn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thể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đối</a:t>
            </a:r>
            <a:r>
              <a:rPr lang="en-US" sz="2400" b="1" dirty="0"/>
              <a:t> </a:t>
            </a:r>
            <a:r>
              <a:rPr lang="en-US" sz="2400" b="1" dirty="0" err="1"/>
              <a:t>tượng</a:t>
            </a:r>
            <a:r>
              <a:rPr lang="en-US" sz="2400" b="1" dirty="0"/>
              <a:t> </a:t>
            </a:r>
            <a:r>
              <a:rPr lang="en-US" sz="2400" b="1" dirty="0" err="1"/>
              <a:t>dạng</a:t>
            </a:r>
            <a:r>
              <a:rPr lang="en-US" sz="2400" b="1" dirty="0"/>
              <a:t> </a:t>
            </a:r>
            <a:r>
              <a:rPr lang="en-US" sz="2400" b="1" dirty="0" err="1"/>
              <a:t>cây</a:t>
            </a:r>
            <a:r>
              <a:rPr lang="en-US" sz="2400" b="1" dirty="0"/>
              <a:t>, </a:t>
            </a: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,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tượng</a:t>
            </a:r>
            <a:r>
              <a:rPr lang="en-US" sz="2400" b="1" dirty="0"/>
              <a:t>,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090561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Autofit/>
          </a:bodyPr>
          <a:lstStyle/>
          <a:p>
            <a:r>
              <a:rPr lang="en-US" sz="2400" b="1" dirty="0" err="1"/>
              <a:t>Màn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thể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en-US" sz="2400" b="1" dirty="0"/>
              <a:t> </a:t>
            </a:r>
            <a:r>
              <a:rPr lang="en-US" sz="2400" b="1" dirty="0" err="1"/>
              <a:t>đối</a:t>
            </a:r>
            <a:r>
              <a:rPr lang="en-US" sz="2400" b="1" dirty="0"/>
              <a:t> </a:t>
            </a:r>
            <a:r>
              <a:rPr lang="en-US" sz="2400" b="1" dirty="0" err="1"/>
              <a:t>tượng</a:t>
            </a:r>
            <a:r>
              <a:rPr lang="en-US" sz="2400" b="1" dirty="0"/>
              <a:t> </a:t>
            </a:r>
            <a:r>
              <a:rPr lang="en-US" sz="2400" b="1" dirty="0" err="1"/>
              <a:t>dạng</a:t>
            </a:r>
            <a:r>
              <a:rPr lang="en-US" sz="2400" b="1" dirty="0"/>
              <a:t> </a:t>
            </a:r>
            <a:r>
              <a:rPr lang="en-US" sz="2400" b="1" dirty="0" err="1"/>
              <a:t>cây</a:t>
            </a:r>
            <a:r>
              <a:rPr lang="en-US" sz="2400" b="1" dirty="0"/>
              <a:t>, </a:t>
            </a: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, </a:t>
            </a:r>
            <a:r>
              <a:rPr lang="en-US" sz="2400" b="1" dirty="0" err="1"/>
              <a:t>biểu</a:t>
            </a:r>
            <a:r>
              <a:rPr lang="en-US" sz="2400" b="1" dirty="0"/>
              <a:t> </a:t>
            </a:r>
            <a:r>
              <a:rPr lang="en-US" sz="2400" b="1" dirty="0" err="1"/>
              <a:t>tượng</a:t>
            </a:r>
            <a:r>
              <a:rPr lang="en-US" sz="2400" b="1" dirty="0"/>
              <a:t>,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55CFB-7A74-4FCE-8273-98C34491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7796"/>
            <a:ext cx="8848575" cy="49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78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46482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(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).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(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4400" b="1" dirty="0">
                <a:latin typeface="Times New Roman (Body)"/>
              </a:rPr>
              <a:t>Table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endParaRPr lang="en-US" sz="4400" dirty="0">
              <a:latin typeface="Times New Roman (Body)"/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endParaRPr lang="en-US" sz="4400" dirty="0">
              <a:latin typeface="Times New Roman (Body)"/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endParaRPr lang="en-US" sz="4400" dirty="0">
              <a:latin typeface="Times New Roman (Body)"/>
            </a:endParaRP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vi-VN" sz="4400" b="1" dirty="0">
                <a:latin typeface="Times New Roman (Body)"/>
              </a:rPr>
              <a:t>Mỗi Table có 3 thành phần</a:t>
            </a:r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vi-VN" sz="3600" dirty="0">
                <a:latin typeface="Times New Roman (Body)"/>
              </a:rPr>
              <a:t>Tên</a:t>
            </a:r>
            <a:r>
              <a:rPr lang="en-US" sz="3600" dirty="0">
                <a:latin typeface="Times New Roman (Body)"/>
              </a:rPr>
              <a:t> </a:t>
            </a:r>
            <a:r>
              <a:rPr lang="vi-VN" sz="3600" dirty="0">
                <a:latin typeface="Times New Roman (Body)"/>
              </a:rPr>
              <a:t>(Name)</a:t>
            </a:r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vi-VN" sz="3600" dirty="0">
                <a:latin typeface="Times New Roman (Body)"/>
              </a:rPr>
              <a:t>Mã (Code)</a:t>
            </a:r>
          </a:p>
          <a:p>
            <a:pPr lvl="1">
              <a:lnSpc>
                <a:spcPct val="140000"/>
              </a:lnSpc>
              <a:spcBef>
                <a:spcPts val="600"/>
              </a:spcBef>
            </a:pPr>
            <a:r>
              <a:rPr lang="en-US" sz="3600" dirty="0" err="1">
                <a:latin typeface="Times New Roman (Body)"/>
              </a:rPr>
              <a:t>Thuộc</a:t>
            </a:r>
            <a:r>
              <a:rPr lang="en-US" sz="3600" dirty="0">
                <a:latin typeface="Times New Roman (Body)"/>
              </a:rPr>
              <a:t> </a:t>
            </a:r>
            <a:r>
              <a:rPr lang="vi-VN" sz="3600" dirty="0">
                <a:latin typeface="Times New Roman (Body)"/>
              </a:rPr>
              <a:t>tính</a:t>
            </a:r>
            <a:r>
              <a:rPr lang="en-US" sz="3600" dirty="0">
                <a:latin typeface="Times New Roman (Body)"/>
              </a:rPr>
              <a:t> </a:t>
            </a:r>
            <a:r>
              <a:rPr lang="vi-VN" sz="3600" dirty="0">
                <a:latin typeface="Times New Roman (Body)"/>
              </a:rPr>
              <a:t>(Att</a:t>
            </a:r>
            <a:r>
              <a:rPr lang="en-US" sz="3600" dirty="0">
                <a:latin typeface="Times New Roman (Body)"/>
              </a:rPr>
              <a:t>r</a:t>
            </a:r>
            <a:r>
              <a:rPr lang="vi-VN" sz="3600" dirty="0">
                <a:latin typeface="Times New Roman (Body)"/>
              </a:rPr>
              <a:t>ib</a:t>
            </a:r>
            <a:r>
              <a:rPr lang="en-US" sz="3600" dirty="0">
                <a:latin typeface="Times New Roman (Body)"/>
              </a:rPr>
              <a:t>u</a:t>
            </a:r>
            <a:r>
              <a:rPr lang="vi-VN" sz="3600" dirty="0">
                <a:latin typeface="Times New Roman (Body)"/>
              </a:rPr>
              <a:t>te/Field)</a:t>
            </a:r>
            <a:r>
              <a:rPr lang="en-US" sz="3600" dirty="0">
                <a:latin typeface="Times New Roman (Body)"/>
              </a:rPr>
              <a:t>: </a:t>
            </a:r>
            <a:r>
              <a:rPr lang="en-US" sz="3600" dirty="0" err="1">
                <a:latin typeface="Times New Roman (Body)"/>
              </a:rPr>
              <a:t>kiểu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dữ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liệu</a:t>
            </a:r>
            <a:r>
              <a:rPr lang="en-US" sz="3600" dirty="0">
                <a:latin typeface="Times New Roman (Body)"/>
              </a:rPr>
              <a:t>, </a:t>
            </a:r>
            <a:r>
              <a:rPr lang="en-US" sz="3600" dirty="0" err="1">
                <a:latin typeface="Times New Roman (Body)"/>
              </a:rPr>
              <a:t>kích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thước</a:t>
            </a:r>
            <a:r>
              <a:rPr lang="en-US" sz="3600" dirty="0">
                <a:latin typeface="Times New Roman (Body)"/>
              </a:rPr>
              <a:t>,…</a:t>
            </a:r>
          </a:p>
          <a:p>
            <a:pPr lvl="2">
              <a:lnSpc>
                <a:spcPct val="140000"/>
              </a:lnSpc>
              <a:spcBef>
                <a:spcPts val="600"/>
              </a:spcBef>
            </a:pPr>
            <a:r>
              <a:rPr lang="en-US" sz="3600" dirty="0" err="1">
                <a:latin typeface="Times New Roman (Body)"/>
              </a:rPr>
              <a:t>Khóa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chính</a:t>
            </a:r>
            <a:endParaRPr lang="en-US" sz="3600" dirty="0">
              <a:latin typeface="Times New Roman (Body)"/>
            </a:endParaRPr>
          </a:p>
          <a:p>
            <a:pPr lvl="2">
              <a:lnSpc>
                <a:spcPct val="140000"/>
              </a:lnSpc>
              <a:spcBef>
                <a:spcPts val="600"/>
              </a:spcBef>
            </a:pPr>
            <a:r>
              <a:rPr lang="en-US" sz="3600" dirty="0" err="1">
                <a:latin typeface="Times New Roman (Body)"/>
              </a:rPr>
              <a:t>Khóa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ngoại</a:t>
            </a:r>
            <a:endParaRPr lang="en-US" sz="3600" dirty="0">
              <a:latin typeface="Times New Roman (Body)"/>
            </a:endParaRPr>
          </a:p>
          <a:p>
            <a:pPr lvl="2">
              <a:lnSpc>
                <a:spcPct val="140000"/>
              </a:lnSpc>
              <a:spcBef>
                <a:spcPts val="600"/>
              </a:spcBef>
            </a:pPr>
            <a:r>
              <a:rPr lang="en-US" sz="3600" dirty="0" err="1">
                <a:latin typeface="Times New Roman (Body)"/>
              </a:rPr>
              <a:t>Bắt</a:t>
            </a:r>
            <a:r>
              <a:rPr lang="en-US" sz="3600" dirty="0">
                <a:latin typeface="Times New Roman (Body)"/>
              </a:rPr>
              <a:t> </a:t>
            </a:r>
            <a:r>
              <a:rPr lang="en-US" sz="3600" dirty="0" err="1">
                <a:latin typeface="Times New Roman (Body)"/>
              </a:rPr>
              <a:t>buộc</a:t>
            </a:r>
            <a:r>
              <a:rPr lang="en-US" sz="3600" dirty="0">
                <a:latin typeface="Times New Roman (Body)"/>
              </a:rPr>
              <a:t> (not null)</a:t>
            </a:r>
            <a:endParaRPr lang="vi-VN" sz="3600" dirty="0">
              <a:latin typeface="Times New Roman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PDM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600200"/>
            <a:ext cx="171646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>
                <a:solidFill>
                  <a:srgbClr val="0070C0"/>
                </a:solidFill>
              </a:rPr>
              <a:t>Tính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nhất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quán</a:t>
            </a:r>
            <a:endParaRPr lang="en-US" sz="2800" b="1" dirty="0">
              <a:solidFill>
                <a:srgbClr val="0070C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Màu</a:t>
            </a:r>
            <a:r>
              <a:rPr lang="en-US" sz="2800" dirty="0"/>
              <a:t> </a:t>
            </a:r>
            <a:r>
              <a:rPr lang="en-US" sz="2800" dirty="0" err="1"/>
              <a:t>sắc</a:t>
            </a:r>
            <a:endParaRPr lang="en-US" sz="2800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endParaRPr lang="en-US" sz="2800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ký</a:t>
            </a:r>
            <a:r>
              <a:rPr lang="en-US" sz="2800" dirty="0"/>
              <a:t> </a:t>
            </a:r>
            <a:r>
              <a:rPr lang="en-US" sz="2800" dirty="0" err="1"/>
              <a:t>hiệu</a:t>
            </a: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>
                <a:solidFill>
                  <a:srgbClr val="0070C0"/>
                </a:solidFill>
              </a:rPr>
              <a:t>Tính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trực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quan</a:t>
            </a:r>
            <a:endParaRPr lang="en-US" sz="2800" b="1" dirty="0">
              <a:solidFill>
                <a:srgbClr val="0070C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thức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947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4572000"/>
          </a:xfrm>
        </p:spPr>
        <p:txBody>
          <a:bodyPr/>
          <a:lstStyle/>
          <a:p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 </a:t>
            </a:r>
            <a:r>
              <a:rPr lang="en-US" b="1" dirty="0" err="1"/>
              <a:t>quán</a:t>
            </a:r>
            <a:r>
              <a:rPr lang="en-US" b="1" dirty="0"/>
              <a:t>?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52600" y="1752600"/>
            <a:ext cx="5381625" cy="2238375"/>
            <a:chOff x="1752600" y="2057400"/>
            <a:chExt cx="5381625" cy="2238375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52600" y="2057400"/>
              <a:ext cx="5381625" cy="22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Rectangle 12"/>
            <p:cNvSpPr/>
            <p:nvPr/>
          </p:nvSpPr>
          <p:spPr>
            <a:xfrm>
              <a:off x="5379720" y="3649980"/>
              <a:ext cx="1371600" cy="609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52600" y="4114800"/>
            <a:ext cx="5410200" cy="2257425"/>
            <a:chOff x="1752600" y="4419600"/>
            <a:chExt cx="5410200" cy="2257425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4419600"/>
              <a:ext cx="5410200" cy="225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ctangle 14"/>
            <p:cNvSpPr/>
            <p:nvPr/>
          </p:nvSpPr>
          <p:spPr>
            <a:xfrm>
              <a:off x="5768340" y="5410200"/>
              <a:ext cx="1371600" cy="609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67200" y="3505200"/>
            <a:ext cx="4724400" cy="2133600"/>
            <a:chOff x="4267200" y="3810000"/>
            <a:chExt cx="4724400" cy="21336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257800" y="3810000"/>
              <a:ext cx="26670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267200" y="4648200"/>
              <a:ext cx="358140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924800" y="3962400"/>
              <a:ext cx="106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1">
                      <a:lumMod val="75000"/>
                    </a:schemeClr>
                  </a:solidFill>
                </a:rPr>
                <a:t>Vị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1">
                      <a:lumMod val="75000"/>
                    </a:schemeClr>
                  </a:solidFill>
                </a:rPr>
                <a:t>trí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1">
                      <a:lumMod val="75000"/>
                    </a:schemeClr>
                  </a:solidFill>
                </a:rPr>
                <a:t>các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1">
                      <a:lumMod val="75000"/>
                    </a:schemeClr>
                  </a:solidFill>
                </a:rPr>
                <a:t>đối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1">
                      <a:lumMod val="75000"/>
                    </a:schemeClr>
                  </a:solidFill>
                </a:rPr>
                <a:t>tượng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76200"/>
            <a:ext cx="61912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600450"/>
            <a:ext cx="62484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Group 19"/>
          <p:cNvGrpSpPr/>
          <p:nvPr/>
        </p:nvGrpSpPr>
        <p:grpSpPr>
          <a:xfrm>
            <a:off x="1473200" y="444500"/>
            <a:ext cx="7670800" cy="4718229"/>
            <a:chOff x="1473200" y="444500"/>
            <a:chExt cx="7670800" cy="4718229"/>
          </a:xfrm>
        </p:grpSpPr>
        <p:sp>
          <p:nvSpPr>
            <p:cNvPr id="8" name="Rectangle 7"/>
            <p:cNvSpPr/>
            <p:nvPr/>
          </p:nvSpPr>
          <p:spPr>
            <a:xfrm>
              <a:off x="1536700" y="444500"/>
              <a:ext cx="2438400" cy="6858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3200" y="3911600"/>
              <a:ext cx="2438400" cy="6858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810000" y="685800"/>
              <a:ext cx="5334000" cy="4476929"/>
              <a:chOff x="3810000" y="685800"/>
              <a:chExt cx="5334000" cy="4476929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3810000" y="914400"/>
                <a:ext cx="4038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7848600" y="685800"/>
                <a:ext cx="1143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err="1"/>
                  <a:t>bắt</a:t>
                </a:r>
                <a:r>
                  <a:rPr lang="en-US"/>
                  <a:t> buộc: </a:t>
                </a:r>
                <a:r>
                  <a:rPr lang="en-US" dirty="0" err="1"/>
                  <a:t>dùng</a:t>
                </a:r>
                <a:r>
                  <a:rPr lang="en-US" dirty="0"/>
                  <a:t> </a:t>
                </a:r>
                <a:r>
                  <a:rPr lang="en-US" dirty="0" err="1"/>
                  <a:t>màu</a:t>
                </a:r>
                <a:r>
                  <a:rPr lang="en-US" dirty="0"/>
                  <a:t> </a:t>
                </a:r>
                <a:r>
                  <a:rPr lang="en-US" dirty="0" err="1"/>
                  <a:t>sắc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3962400" y="4191000"/>
                <a:ext cx="4038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7924800" y="3962400"/>
                <a:ext cx="1219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Thuộc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err="1"/>
                  <a:t>bắt</a:t>
                </a:r>
                <a:r>
                  <a:rPr lang="en-US"/>
                  <a:t> buộc: </a:t>
                </a:r>
                <a:r>
                  <a:rPr lang="en-US" dirty="0" err="1"/>
                  <a:t>dùng</a:t>
                </a:r>
                <a:r>
                  <a:rPr lang="en-US" dirty="0"/>
                  <a:t> </a:t>
                </a:r>
                <a:r>
                  <a:rPr lang="en-US" dirty="0" err="1"/>
                  <a:t>dấu</a:t>
                </a:r>
                <a:r>
                  <a:rPr lang="en-US" dirty="0"/>
                  <a:t> *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endParaRPr lang="en-US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endParaRPr lang="en-US" sz="32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Ý </a:t>
            </a:r>
            <a:r>
              <a:rPr lang="en-US" sz="3200" dirty="0" err="1"/>
              <a:t>nghĩa</a:t>
            </a:r>
            <a:r>
              <a:rPr lang="en-US" sz="3200" dirty="0"/>
              <a:t> </a:t>
            </a:r>
            <a:r>
              <a:rPr lang="en-US" sz="3200" dirty="0" err="1"/>
              <a:t>màn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endParaRPr lang="en-US" sz="32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Ý </a:t>
            </a:r>
            <a:r>
              <a:rPr lang="en-US" sz="3200" dirty="0" err="1"/>
              <a:t>nghĩa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control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dirty="0" err="1"/>
              <a:t>Sơ</a:t>
            </a:r>
            <a:r>
              <a:rPr lang="en-US" sz="3200" dirty="0"/>
              <a:t> </a:t>
            </a: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trạng</a:t>
            </a:r>
            <a:r>
              <a:rPr lang="en-US" sz="3200" dirty="0"/>
              <a:t> </a:t>
            </a:r>
            <a:r>
              <a:rPr lang="en-US" sz="3200" dirty="0" err="1"/>
              <a:t>thái</a:t>
            </a:r>
            <a:endParaRPr lang="en-US" sz="32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3200" dirty="0" err="1"/>
              <a:t>Sơ</a:t>
            </a:r>
            <a:r>
              <a:rPr lang="en-US" sz="3200" dirty="0"/>
              <a:t> </a:t>
            </a: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tả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tình</a:t>
            </a:r>
            <a:r>
              <a:rPr lang="en-US" sz="3200" dirty="0"/>
              <a:t> </a:t>
            </a:r>
            <a:r>
              <a:rPr lang="en-US" sz="3200" dirty="0" err="1"/>
              <a:t>huống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/>
          <a:lstStyle/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66210"/>
            <a:ext cx="6934200" cy="503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8768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>
                <a:solidFill>
                  <a:srgbClr val="0070C0"/>
                </a:solidFill>
              </a:rPr>
              <a:t>Hình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thức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thể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hiện</a:t>
            </a:r>
            <a:endParaRPr lang="en-US" sz="2800" b="1" dirty="0">
              <a:solidFill>
                <a:srgbClr val="0070C0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70C0"/>
                </a:solidFill>
              </a:rPr>
              <a:t>Ý </a:t>
            </a:r>
            <a:r>
              <a:rPr lang="en-US" sz="2800" b="1" dirty="0" err="1">
                <a:solidFill>
                  <a:srgbClr val="0070C0"/>
                </a:solidFill>
              </a:rPr>
              <a:t>nghĩa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màn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hình</a:t>
            </a:r>
            <a:endParaRPr lang="en-US" sz="2800" b="1" dirty="0">
              <a:solidFill>
                <a:srgbClr val="0070C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,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phép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xem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</a:t>
            </a:r>
            <a:r>
              <a:rPr lang="en-US" sz="2800" dirty="0" err="1"/>
              <a:t>sách</a:t>
            </a:r>
            <a:r>
              <a:rPr lang="en-US" sz="2800" dirty="0"/>
              <a:t>, </a:t>
            </a:r>
            <a:r>
              <a:rPr lang="en-US" sz="2800" dirty="0" err="1"/>
              <a:t>thêm</a:t>
            </a:r>
            <a:r>
              <a:rPr lang="en-US" sz="2800" dirty="0"/>
              <a:t>, </a:t>
            </a:r>
            <a:r>
              <a:rPr lang="en-US" sz="2800" dirty="0" err="1"/>
              <a:t>xóa</a:t>
            </a:r>
            <a:r>
              <a:rPr lang="en-US" sz="2800" dirty="0"/>
              <a:t>, </a:t>
            </a:r>
            <a:r>
              <a:rPr lang="en-US" sz="2800" dirty="0" err="1"/>
              <a:t>sửa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0900" y="1676400"/>
            <a:ext cx="51435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/>
              <a:t>minh họa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8153400" cy="5638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</a:rPr>
              <a:t>Ý </a:t>
            </a:r>
            <a:r>
              <a:rPr lang="en-US" sz="2400" b="1" dirty="0" err="1">
                <a:solidFill>
                  <a:srgbClr val="0070C0"/>
                </a:solidFill>
              </a:rPr>
              <a:t>nghĩa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các</a:t>
            </a:r>
            <a:r>
              <a:rPr lang="en-US" sz="2400" b="1" dirty="0">
                <a:solidFill>
                  <a:srgbClr val="0070C0"/>
                </a:solidFill>
              </a:rPr>
              <a:t> control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Khi </a:t>
            </a:r>
            <a:r>
              <a:rPr lang="en-US" sz="2000" dirty="0" err="1"/>
              <a:t>màn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vừa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khởi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,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: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Các</a:t>
            </a:r>
            <a:r>
              <a:rPr lang="en-US" dirty="0"/>
              <a:t> Textbox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: </a:t>
            </a:r>
            <a:r>
              <a:rPr lang="en-US" b="1" dirty="0" err="1"/>
              <a:t>Ghi</a:t>
            </a:r>
            <a:r>
              <a:rPr lang="en-US" b="1" dirty="0"/>
              <a:t>, </a:t>
            </a:r>
            <a:r>
              <a:rPr lang="en-US" b="1" dirty="0" err="1"/>
              <a:t>Không</a:t>
            </a:r>
            <a:endParaRPr lang="en-US" b="1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(Gird)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Khi </a:t>
            </a:r>
            <a:r>
              <a:rPr lang="en-US" sz="2000" dirty="0" err="1"/>
              <a:t>nhấn</a:t>
            </a:r>
            <a:r>
              <a:rPr lang="en-US" sz="2000" dirty="0"/>
              <a:t> </a:t>
            </a:r>
            <a:r>
              <a:rPr lang="en-US" sz="2000" dirty="0" err="1"/>
              <a:t>chuột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1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lưới</a:t>
            </a:r>
            <a:r>
              <a:rPr lang="en-US" sz="2000" dirty="0"/>
              <a:t> </a:t>
            </a:r>
            <a:r>
              <a:rPr lang="en-US" sz="2000" b="1" dirty="0" err="1"/>
              <a:t>danh</a:t>
            </a:r>
            <a:r>
              <a:rPr lang="en-US" sz="2000" b="1" dirty="0"/>
              <a:t> </a:t>
            </a:r>
            <a:r>
              <a:rPr lang="en-US" sz="2000" b="1" dirty="0" err="1"/>
              <a:t>sách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dirty="0"/>
              <a:t>, </a:t>
            </a:r>
            <a:r>
              <a:rPr lang="en-US" sz="2000" dirty="0" err="1"/>
              <a:t>gán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dòng</a:t>
            </a:r>
            <a:r>
              <a:rPr lang="en-US" sz="2000" dirty="0"/>
              <a:t>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lưới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b="1" dirty="0" err="1"/>
              <a:t>Thêm</a:t>
            </a:r>
            <a:r>
              <a:rPr lang="en-US" sz="2000" dirty="0"/>
              <a:t>: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endParaRPr lang="en-US" sz="20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Textbox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Disable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/>
              <a:t>Thêm</a:t>
            </a:r>
            <a:r>
              <a:rPr lang="en-US" b="1" dirty="0"/>
              <a:t>, </a:t>
            </a:r>
            <a:r>
              <a:rPr lang="en-US" b="1" dirty="0" err="1"/>
              <a:t>Xóa</a:t>
            </a:r>
            <a:r>
              <a:rPr lang="en-US" b="1" dirty="0"/>
              <a:t>, </a:t>
            </a:r>
            <a:r>
              <a:rPr lang="en-US" b="1" dirty="0" err="1"/>
              <a:t>Sửa</a:t>
            </a:r>
            <a:r>
              <a:rPr lang="en-US" b="1" dirty="0"/>
              <a:t>, </a:t>
            </a:r>
            <a:r>
              <a:rPr lang="en-US" b="1" dirty="0" err="1"/>
              <a:t>Thoát</a:t>
            </a:r>
            <a:endParaRPr lang="en-US" b="1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Enable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b="1" dirty="0"/>
              <a:t> </a:t>
            </a:r>
            <a:r>
              <a:rPr lang="en-US" b="1" dirty="0" err="1"/>
              <a:t>Lưu</a:t>
            </a:r>
            <a:r>
              <a:rPr lang="en-US" b="1" dirty="0"/>
              <a:t>, </a:t>
            </a:r>
            <a:r>
              <a:rPr lang="en-US" b="1" dirty="0" err="1"/>
              <a:t>Không</a:t>
            </a:r>
            <a:endParaRPr lang="en-US" b="1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8305800" cy="56388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70C0"/>
                </a:solidFill>
              </a:rPr>
              <a:t>Ý </a:t>
            </a:r>
            <a:r>
              <a:rPr lang="en-US" sz="2800" b="1" dirty="0" err="1">
                <a:solidFill>
                  <a:srgbClr val="0070C0"/>
                </a:solidFill>
              </a:rPr>
              <a:t>nghĩa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các</a:t>
            </a:r>
            <a:r>
              <a:rPr lang="en-US" sz="2800" b="1" dirty="0">
                <a:solidFill>
                  <a:srgbClr val="0070C0"/>
                </a:solidFill>
              </a:rPr>
              <a:t> control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/>
              <a:t>Xóa</a:t>
            </a:r>
            <a:r>
              <a:rPr lang="en-US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“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Nếu</a:t>
            </a:r>
            <a:r>
              <a:rPr lang="en-US" dirty="0"/>
              <a:t> 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Yes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load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(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/>
              <a:t>No</a:t>
            </a:r>
            <a:r>
              <a:rPr lang="en-US" dirty="0"/>
              <a:t>): Quay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/>
              <a:t>Sửa</a:t>
            </a:r>
            <a:r>
              <a:rPr lang="en-US" dirty="0"/>
              <a:t>: 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Textbox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Disable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 </a:t>
            </a:r>
            <a:r>
              <a:rPr lang="en-US" b="1" dirty="0" err="1"/>
              <a:t>Thêm</a:t>
            </a:r>
            <a:r>
              <a:rPr lang="en-US" b="1" dirty="0"/>
              <a:t>, </a:t>
            </a:r>
            <a:r>
              <a:rPr lang="en-US" b="1" dirty="0" err="1"/>
              <a:t>Xóa</a:t>
            </a:r>
            <a:r>
              <a:rPr lang="en-US" b="1" dirty="0"/>
              <a:t>, </a:t>
            </a:r>
            <a:r>
              <a:rPr lang="en-US" b="1" dirty="0" err="1"/>
              <a:t>Sửa</a:t>
            </a:r>
            <a:r>
              <a:rPr lang="en-US" b="1" dirty="0"/>
              <a:t>, </a:t>
            </a:r>
            <a:r>
              <a:rPr lang="en-US" b="1" dirty="0" err="1"/>
              <a:t>Thoát</a:t>
            </a:r>
            <a:endParaRPr lang="en-US" b="1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Enable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b="1" dirty="0"/>
              <a:t> </a:t>
            </a:r>
            <a:r>
              <a:rPr lang="en-US" b="1" dirty="0" err="1"/>
              <a:t>Lưu</a:t>
            </a:r>
            <a:r>
              <a:rPr lang="en-US" b="1" dirty="0"/>
              <a:t>, </a:t>
            </a:r>
            <a:r>
              <a:rPr lang="en-US" b="1" dirty="0" err="1"/>
              <a:t>Không</a:t>
            </a:r>
            <a:endParaRPr lang="en-US" sz="24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/>
              <a:t>minh họa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8229600" cy="48006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err="1"/>
              <a:t>Xử</a:t>
            </a:r>
            <a:r>
              <a:rPr lang="en-US"/>
              <a:t> lý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endParaRPr lang="en-US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/>
              <a:t>Ghi</a:t>
            </a:r>
            <a:r>
              <a:rPr lang="en-US"/>
              <a:t>: </a:t>
            </a:r>
            <a:r>
              <a:rPr lang="en-US" dirty="0" err="1"/>
              <a:t>C</a:t>
            </a:r>
            <a:r>
              <a:rPr lang="en-US"/>
              <a:t>ập </a:t>
            </a:r>
            <a:r>
              <a:rPr lang="en-US" dirty="0" err="1"/>
              <a:t>nhật</a:t>
            </a:r>
            <a:r>
              <a:rPr lang="en-US" dirty="0"/>
              <a:t> CSDL (</a:t>
            </a:r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)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load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b="1" dirty="0" err="1"/>
              <a:t>Thoát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kết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thúc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chương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trình</a:t>
            </a:r>
            <a:endParaRPr 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153400" cy="540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64286" cy="4191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 err="1">
                <a:latin typeface="Times New Roman (Body)"/>
              </a:rPr>
              <a:t>Ánh</a:t>
            </a:r>
            <a:r>
              <a:rPr lang="en-US" sz="3200" dirty="0">
                <a:latin typeface="Times New Roman (Body)"/>
              </a:rPr>
              <a:t> </a:t>
            </a:r>
            <a:r>
              <a:rPr lang="en-US" sz="3200" dirty="0" err="1">
                <a:latin typeface="Times New Roman (Body)"/>
              </a:rPr>
              <a:t>xạ</a:t>
            </a:r>
            <a:r>
              <a:rPr lang="en-US" sz="3200" dirty="0">
                <a:latin typeface="Times New Roman (Body)"/>
              </a:rPr>
              <a:t> </a:t>
            </a:r>
            <a:r>
              <a:rPr lang="en-US" sz="3200" dirty="0" err="1">
                <a:latin typeface="Times New Roman (Body)"/>
              </a:rPr>
              <a:t>các</a:t>
            </a:r>
            <a:r>
              <a:rPr lang="en-US" sz="3200" dirty="0">
                <a:latin typeface="Times New Roman (Body)"/>
              </a:rPr>
              <a:t> </a:t>
            </a:r>
            <a:r>
              <a:rPr lang="en-US" sz="3200" dirty="0" err="1">
                <a:latin typeface="Times New Roman (Body)"/>
              </a:rPr>
              <a:t>thành</a:t>
            </a:r>
            <a:r>
              <a:rPr lang="en-US" sz="3200" dirty="0">
                <a:latin typeface="Times New Roman (Body)"/>
              </a:rPr>
              <a:t> </a:t>
            </a:r>
            <a:r>
              <a:rPr lang="en-US" sz="3200" dirty="0" err="1">
                <a:latin typeface="Times New Roman (Body)"/>
              </a:rPr>
              <a:t>phần</a:t>
            </a:r>
            <a:r>
              <a:rPr lang="en-US" sz="3200" dirty="0">
                <a:latin typeface="Times New Roman (Body)"/>
              </a:rPr>
              <a:t> </a:t>
            </a:r>
            <a:r>
              <a:rPr lang="en-US" sz="3200" dirty="0" err="1">
                <a:latin typeface="Times New Roman (Body)"/>
              </a:rPr>
              <a:t>từ</a:t>
            </a:r>
            <a:r>
              <a:rPr lang="en-US" sz="3200" dirty="0">
                <a:latin typeface="Times New Roman (Body)"/>
              </a:rPr>
              <a:t> CDM sang PDM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3000" dirty="0" err="1">
                <a:latin typeface="Times New Roman (Body)"/>
              </a:rPr>
              <a:t>Tập</a:t>
            </a:r>
            <a:r>
              <a:rPr lang="en-US" sz="3000" dirty="0">
                <a:latin typeface="Times New Roman (Body)"/>
              </a:rPr>
              <a:t> </a:t>
            </a:r>
            <a:r>
              <a:rPr lang="en-US" sz="3000" dirty="0" err="1">
                <a:latin typeface="Times New Roman (Body)"/>
              </a:rPr>
              <a:t>thực</a:t>
            </a:r>
            <a:r>
              <a:rPr lang="en-US" sz="3000" dirty="0">
                <a:latin typeface="Times New Roman (Body)"/>
              </a:rPr>
              <a:t> </a:t>
            </a:r>
            <a:r>
              <a:rPr lang="en-US" sz="3000" dirty="0" err="1">
                <a:latin typeface="Times New Roman (Body)"/>
              </a:rPr>
              <a:t>thê</a:t>
            </a:r>
            <a:r>
              <a:rPr lang="en-US" sz="3000" dirty="0">
                <a:latin typeface="Times New Roman (Body)"/>
              </a:rPr>
              <a:t>̉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3000" dirty="0">
                <a:latin typeface="Times New Roman (Body)"/>
              </a:rPr>
              <a:t>Quan </a:t>
            </a:r>
            <a:r>
              <a:rPr lang="en-US" sz="3000" dirty="0" err="1">
                <a:latin typeface="Times New Roman (Body)"/>
              </a:rPr>
              <a:t>hệ</a:t>
            </a:r>
            <a:r>
              <a:rPr lang="en-US" sz="3000" dirty="0">
                <a:latin typeface="Times New Roman (Body)"/>
              </a:rPr>
              <a:t> 1 - 1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3000" dirty="0">
                <a:latin typeface="Times New Roman (Body)"/>
              </a:rPr>
              <a:t>Quan </a:t>
            </a:r>
            <a:r>
              <a:rPr lang="en-US" sz="3000" dirty="0" err="1">
                <a:latin typeface="Times New Roman (Body)"/>
              </a:rPr>
              <a:t>hệ</a:t>
            </a:r>
            <a:r>
              <a:rPr lang="en-US" sz="3000" dirty="0">
                <a:latin typeface="Times New Roman (Body)"/>
              </a:rPr>
              <a:t> 1 - 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3000" dirty="0">
                <a:latin typeface="Times New Roman (Body)"/>
              </a:rPr>
              <a:t>Quan </a:t>
            </a:r>
            <a:r>
              <a:rPr lang="en-US" sz="3000" dirty="0" err="1">
                <a:latin typeface="Times New Roman (Body)"/>
              </a:rPr>
              <a:t>hệ</a:t>
            </a:r>
            <a:r>
              <a:rPr lang="en-US" sz="3000" dirty="0">
                <a:latin typeface="Times New Roman (Body)"/>
              </a:rPr>
              <a:t> n - 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3000" dirty="0">
                <a:latin typeface="Times New Roman (Body)"/>
              </a:rPr>
              <a:t>Quan </a:t>
            </a:r>
            <a:r>
              <a:rPr lang="en-US" sz="3000" dirty="0" err="1">
                <a:latin typeface="Times New Roman (Body)"/>
              </a:rPr>
              <a:t>hệ</a:t>
            </a:r>
            <a:r>
              <a:rPr lang="en-US" sz="3000" dirty="0">
                <a:latin typeface="Times New Roman (Body)"/>
              </a:rPr>
              <a:t> </a:t>
            </a:r>
            <a:r>
              <a:rPr lang="en-US" sz="3000" dirty="0" err="1">
                <a:latin typeface="Times New Roman (Body)"/>
              </a:rPr>
              <a:t>kê</a:t>
            </a:r>
            <a:r>
              <a:rPr lang="en-US" sz="3000" dirty="0">
                <a:latin typeface="Times New Roman (Body)"/>
              </a:rPr>
              <a:t>́ </a:t>
            </a:r>
            <a:r>
              <a:rPr lang="en-US" sz="3000" dirty="0" err="1">
                <a:latin typeface="Times New Roman (Body)"/>
              </a:rPr>
              <a:t>thừa</a:t>
            </a:r>
            <a:endParaRPr lang="en-US" sz="3000" dirty="0">
              <a:latin typeface="Times New Roman (Body)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31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Chuyển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CDM sang PDM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157"/>
            <a:ext cx="8229600" cy="6150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MS Visio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MS InfoPath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Photoshop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cụ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endParaRPr lang="en-US" sz="32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200" dirty="0"/>
              <a:t>…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err="1"/>
              <a:t>cáo</a:t>
            </a:r>
            <a:r>
              <a:rPr lang="en-US"/>
              <a:t> (Report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Report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qui </a:t>
            </a:r>
            <a:r>
              <a:rPr lang="en-US" dirty="0" err="1"/>
              <a:t>định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Report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Tool </a:t>
            </a:r>
            <a:r>
              <a:rPr lang="en-US" dirty="0" err="1"/>
              <a:t>và</a:t>
            </a:r>
            <a:r>
              <a:rPr lang="en-US" dirty="0"/>
              <a:t> control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Excel</a:t>
            </a:r>
            <a:r>
              <a:rPr lang="en-US"/>
              <a:t>, Word, Pdf</a:t>
            </a:r>
            <a:r>
              <a:rPr lang="en-US" dirty="0"/>
              <a:t>,…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/>
              <a:t>Ví dụ minh họa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62000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31838"/>
          </a:xfrm>
        </p:spPr>
        <p:txBody>
          <a:bodyPr>
            <a:normAutofit fontScale="90000"/>
          </a:bodyPr>
          <a:lstStyle/>
          <a:p>
            <a:r>
              <a:rPr lang="en-US"/>
              <a:t>Công cụ tạo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MS Access</a:t>
            </a:r>
          </a:p>
          <a:p>
            <a:r>
              <a:rPr lang="en-US"/>
              <a:t>Crystal Report</a:t>
            </a:r>
          </a:p>
          <a:p>
            <a:r>
              <a:rPr lang="en-US"/>
              <a:t>Active Report</a:t>
            </a:r>
          </a:p>
          <a:p>
            <a:r>
              <a:rPr lang="en-US"/>
              <a:t>…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0ACB-D808-4C6A-94D1-7E11DCBDC910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304800" y="177225"/>
            <a:ext cx="8534400" cy="631711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Yêu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cầu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bài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tập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nhóm</a:t>
            </a:r>
            <a:r>
              <a:rPr lang="en-US" sz="3200" b="1" dirty="0">
                <a:solidFill>
                  <a:schemeClr val="bg1"/>
                </a:solidFill>
              </a:rPr>
              <a:t> – </a:t>
            </a:r>
            <a:r>
              <a:rPr lang="en-US" sz="3200" b="1" dirty="0" err="1">
                <a:solidFill>
                  <a:schemeClr val="bg1"/>
                </a:solidFill>
              </a:rPr>
              <a:t>Đồ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án</a:t>
            </a:r>
            <a:endParaRPr lang="en-US" sz="3200" b="1" dirty="0">
              <a:latin typeface="Times New Roman (Body)"/>
            </a:endParaRPr>
          </a:p>
        </p:txBody>
      </p:sp>
      <p:sp>
        <p:nvSpPr>
          <p:cNvPr id="6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8382000" cy="5410200"/>
          </a:xfrm>
        </p:spPr>
        <p:txBody>
          <a:bodyPr>
            <a:noAutofit/>
          </a:bodyPr>
          <a:lstStyle/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Thực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hiện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khảo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sát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hiện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trạng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cho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đồ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án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học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 (Body)"/>
            </a:endParaRPr>
          </a:p>
          <a:p>
            <a:pPr marL="571500" lvl="1" indent="-252413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20700" algn="l"/>
              </a:tabLst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tả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quy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trình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nghiệp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vụ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imes New Roman (Body)"/>
            </a:endParaRPr>
          </a:p>
          <a:p>
            <a:pPr marL="571500" lvl="1" indent="-252413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20700" algn="l"/>
              </a:tabLs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Thu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thập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các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biểu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mẫu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liên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quan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imes New Roman (Body)"/>
            </a:endParaRPr>
          </a:p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Vẽ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BPM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tả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quy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trình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nghiệp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vụ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 (Body)"/>
            </a:endParaRPr>
          </a:p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Vẽ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dữ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liệu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mức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quan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niệm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CDM</a:t>
            </a:r>
          </a:p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Vẽ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phân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cấp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chức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năng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BFD</a:t>
            </a:r>
          </a:p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Vẽ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mô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hình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luồng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dữ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liệu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Times New Roman (Body)"/>
              </a:rPr>
              <a:t> DFD</a:t>
            </a:r>
          </a:p>
          <a:p>
            <a:pPr marL="349250" indent="-349250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,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endParaRPr lang="en-US" b="1" dirty="0"/>
          </a:p>
          <a:p>
            <a:pPr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v"/>
              <a:tabLst>
                <a:tab pos="531813" algn="l"/>
              </a:tabLst>
            </a:pPr>
            <a:endParaRPr lang="en-US" dirty="0"/>
          </a:p>
          <a:p>
            <a:pPr marL="319087" lvl="1" indent="0" algn="just">
              <a:lnSpc>
                <a:spcPct val="120000"/>
              </a:lnSpc>
              <a:spcBef>
                <a:spcPts val="600"/>
              </a:spcBef>
              <a:buNone/>
              <a:tabLst>
                <a:tab pos="520700" algn="l"/>
              </a:tabLst>
            </a:pPr>
            <a:endParaRPr lang="en-US" dirty="0">
              <a:latin typeface="Times New Roman (Body)"/>
            </a:endParaRPr>
          </a:p>
          <a:p>
            <a:pPr lvl="1" algn="just">
              <a:lnSpc>
                <a:spcPct val="120000"/>
              </a:lnSpc>
              <a:spcBef>
                <a:spcPts val="600"/>
              </a:spcBef>
              <a:buNone/>
              <a:tabLst>
                <a:tab pos="531813" algn="l"/>
              </a:tabLst>
            </a:pPr>
            <a:endParaRPr lang="en-US" dirty="0">
              <a:latin typeface="Times New Roman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195505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4762"/>
            <a:ext cx="77724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The 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145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731838"/>
          </a:xfrm>
        </p:spPr>
        <p:txBody>
          <a:bodyPr>
            <a:normAutofit fontScale="90000"/>
          </a:bodyPr>
          <a:lstStyle/>
          <a:p>
            <a:r>
              <a:rPr lang="en-US"/>
              <a:t>Chuyển từ CDM sang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72356195"/>
              </p:ext>
            </p:extLst>
          </p:nvPr>
        </p:nvGraphicFramePr>
        <p:xfrm>
          <a:off x="685800" y="1772920"/>
          <a:ext cx="77724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r>
                        <a:rPr lang="en-US" sz="2000" dirty="0" err="1"/>
                        <a:t>Tập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thực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thê</a:t>
                      </a:r>
                      <a:r>
                        <a:rPr lang="en-US" sz="2000" baseline="0" dirty="0"/>
                        <a:t>̉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Bảng</a:t>
                      </a:r>
                      <a:r>
                        <a:rPr lang="en-US" sz="2000" baseline="0"/>
                        <a:t> – </a:t>
                      </a:r>
                      <a:r>
                        <a:rPr lang="en-US" sz="2000"/>
                        <a:t>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Thuộc</a:t>
                      </a:r>
                      <a:r>
                        <a:rPr lang="en-US" sz="2000" baseline="0"/>
                        <a:t> tính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Thuộc</a:t>
                      </a:r>
                      <a:r>
                        <a:rPr lang="en-US" sz="2000" baseline="0"/>
                        <a:t> tính – Field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Thuộc</a:t>
                      </a:r>
                      <a:r>
                        <a:rPr lang="en-US" sz="2000" baseline="0"/>
                        <a:t> tính khóa chính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Thuộc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tính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khóa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chính</a:t>
                      </a:r>
                      <a:r>
                        <a:rPr lang="en-US" sz="2000" baseline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9836" y="1290935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Ánh</a:t>
            </a:r>
            <a:r>
              <a:rPr lang="en-US" sz="2400" b="1" dirty="0"/>
              <a:t> </a:t>
            </a:r>
            <a:r>
              <a:rPr lang="en-US" sz="2400" b="1" dirty="0" err="1"/>
              <a:t>xa</a:t>
            </a:r>
            <a:r>
              <a:rPr lang="en-US" sz="2400" b="1" dirty="0"/>
              <a:t>̣ </a:t>
            </a:r>
            <a:r>
              <a:rPr lang="en-US" sz="2400" b="1" dirty="0" err="1"/>
              <a:t>tập</a:t>
            </a:r>
            <a:r>
              <a:rPr lang="en-US" sz="2400" b="1" dirty="0"/>
              <a:t> </a:t>
            </a:r>
            <a:r>
              <a:rPr lang="en-US" sz="2400" b="1" dirty="0" err="1"/>
              <a:t>thực</a:t>
            </a:r>
            <a:r>
              <a:rPr lang="en-US" sz="2400" b="1" dirty="0"/>
              <a:t> </a:t>
            </a:r>
            <a:r>
              <a:rPr lang="en-US" sz="2400" b="1" dirty="0" err="1"/>
              <a:t>thê</a:t>
            </a:r>
            <a:r>
              <a:rPr lang="en-US" sz="2400" b="1" dirty="0"/>
              <a:t>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" y="3657600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Ví dụ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3733800"/>
            <a:ext cx="53721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/>
              <a:t>Ánh xạ quan hệ 1-1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5438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31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Ánh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1-n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295400"/>
            <a:ext cx="7200900" cy="508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/>
              <a:t>Ánh xạ quan hệ 1-n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" y="1219200"/>
            <a:ext cx="820102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731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Ánh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n-n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73342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4400" y="121473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CDM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Mục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liệu</a:t>
            </a:r>
            <a:r>
              <a:rPr lang="en-US" dirty="0"/>
              <a:t> ở </a:t>
            </a:r>
            <a:r>
              <a:rPr lang="en-US" dirty="0" err="1"/>
              <a:t>mức</a:t>
            </a:r>
            <a:r>
              <a:rPr lang="en-US" dirty="0"/>
              <a:t> </a:t>
            </a:r>
            <a:r>
              <a:rPr lang="en-US" dirty="0" err="1"/>
              <a:t>vật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(PDM – Physical Data Model).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tắc</a:t>
            </a:r>
            <a:r>
              <a:rPr lang="en-US" dirty="0"/>
              <a:t> </a:t>
            </a:r>
            <a:r>
              <a:rPr lang="en-US" dirty="0" err="1"/>
              <a:t>ánh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CDM sang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PDM.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cách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dựng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lược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̀ Sequence, Collaboration, Activity, …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sô</a:t>
            </a:r>
            <a:r>
              <a:rPr lang="en-US" dirty="0"/>
              <a:t>́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tắc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diện</a:t>
            </a:r>
            <a:r>
              <a:rPr lang="en-US" dirty="0"/>
              <a:t>.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cách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dụng</a:t>
            </a:r>
            <a:r>
              <a:rPr lang="en-US" dirty="0"/>
              <a:t> Power Designer </a:t>
            </a:r>
            <a:r>
              <a:rPr lang="en-US" dirty="0" err="1"/>
              <a:t>tạo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PDM, Sequence, Collaboration, Activity,…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r>
              <a:rPr lang="en-US" dirty="0" err="1"/>
              <a:t>Biết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Visio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diện</a:t>
            </a:r>
            <a:r>
              <a:rPr lang="en-US" dirty="0"/>
              <a:t>, sitemap, …</a:t>
            </a:r>
          </a:p>
          <a:p>
            <a:pPr algn="just">
              <a:lnSpc>
                <a:spcPct val="140000"/>
              </a:lnSpc>
              <a:spcBef>
                <a:spcPts val="600"/>
              </a:spcBef>
            </a:pPr>
            <a:endParaRPr lang="en-US" dirty="0"/>
          </a:p>
          <a:p>
            <a:pPr algn="just">
              <a:lnSpc>
                <a:spcPct val="14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86725" cy="685800"/>
          </a:xfrm>
        </p:spPr>
        <p:txBody>
          <a:bodyPr>
            <a:normAutofit fontScale="90000"/>
          </a:bodyPr>
          <a:lstStyle/>
          <a:p>
            <a:r>
              <a:rPr lang="en-US"/>
              <a:t>Ánh xạ quan hệ n-n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80867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/>
              <a:t>Ánh xạ quan hệ kế thừa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8486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884238"/>
          </a:xfrm>
        </p:spPr>
        <p:txBody>
          <a:bodyPr>
            <a:noAutofit/>
          </a:bodyPr>
          <a:lstStyle/>
          <a:p>
            <a:r>
              <a:rPr lang="en-US" sz="2400" dirty="0"/>
              <a:t>Ví dụ 1: </a:t>
            </a:r>
            <a:r>
              <a:rPr lang="en-US" sz="2400" dirty="0" err="1"/>
              <a:t>Xét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hình</a:t>
            </a:r>
            <a:r>
              <a:rPr lang="en-US" sz="2400" dirty="0"/>
              <a:t> CDM </a:t>
            </a:r>
            <a:r>
              <a:rPr lang="en-US" sz="2400" dirty="0" err="1"/>
              <a:t>của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thống</a:t>
            </a:r>
            <a:r>
              <a:rPr lang="en-US" sz="2400" dirty="0"/>
              <a:t> </a:t>
            </a:r>
            <a:r>
              <a:rPr lang="en-US" sz="2400" dirty="0" err="1"/>
              <a:t>Quản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 err="1"/>
              <a:t>Hãy</a:t>
            </a:r>
            <a:r>
              <a:rPr lang="en-US" sz="2400" dirty="0"/>
              <a:t> </a:t>
            </a:r>
            <a:r>
              <a:rPr lang="en-US" sz="2400" dirty="0" err="1"/>
              <a:t>chuyển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CDM sang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hình</a:t>
            </a:r>
            <a:r>
              <a:rPr lang="en-US" sz="2400" dirty="0"/>
              <a:t>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143000"/>
            <a:ext cx="732472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028"/>
            <a:ext cx="8229600" cy="790572"/>
          </a:xfrm>
        </p:spPr>
        <p:txBody>
          <a:bodyPr>
            <a:noAutofit/>
          </a:bodyPr>
          <a:lstStyle/>
          <a:p>
            <a:r>
              <a:rPr lang="en-US" sz="2400" dirty="0"/>
              <a:t>Ví dụ 2: </a:t>
            </a:r>
            <a:r>
              <a:rPr lang="en-US" sz="2400" dirty="0" err="1"/>
              <a:t>Xét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hình</a:t>
            </a:r>
            <a:r>
              <a:rPr lang="en-US" sz="2400" dirty="0"/>
              <a:t> CDM </a:t>
            </a:r>
            <a:r>
              <a:rPr lang="en-US" sz="2400" dirty="0" err="1"/>
              <a:t>của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thống</a:t>
            </a:r>
            <a:r>
              <a:rPr lang="en-US" sz="2400" dirty="0"/>
              <a:t> </a:t>
            </a:r>
            <a:r>
              <a:rPr lang="en-US" sz="2400" dirty="0" err="1"/>
              <a:t>Quản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Bán</a:t>
            </a:r>
            <a:r>
              <a:rPr lang="en-US" sz="2400" dirty="0"/>
              <a:t> </a:t>
            </a:r>
            <a:r>
              <a:rPr lang="en-US" sz="2400" dirty="0" err="1"/>
              <a:t>hàng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 err="1"/>
              <a:t>Hãy</a:t>
            </a:r>
            <a:r>
              <a:rPr lang="en-US" sz="2400" dirty="0"/>
              <a:t> </a:t>
            </a:r>
            <a:r>
              <a:rPr lang="en-US" sz="2400" dirty="0" err="1"/>
              <a:t>chuyển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CDM sang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hình</a:t>
            </a:r>
            <a:r>
              <a:rPr lang="en-US" sz="2400" dirty="0"/>
              <a:t>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143000"/>
            <a:ext cx="89154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28600"/>
            <a:ext cx="8186057" cy="685800"/>
          </a:xfrm>
        </p:spPr>
        <p:txBody>
          <a:bodyPr>
            <a:normAutofit fontScale="90000"/>
          </a:bodyPr>
          <a:lstStyle/>
          <a:p>
            <a:r>
              <a:rPr lang="en-US"/>
              <a:t>Mở rộng mô hình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8085" y="1143000"/>
            <a:ext cx="8186057" cy="4876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cầu</a:t>
            </a:r>
            <a:r>
              <a:rPr lang="en-US" dirty="0"/>
              <a:t> phi </a:t>
            </a:r>
            <a:r>
              <a:rPr lang="en-US" dirty="0" err="1"/>
              <a:t>chức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rộng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err="1"/>
              <a:t>Thuộc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rời</a:t>
            </a:r>
            <a:r>
              <a:rPr lang="en-US" dirty="0"/>
              <a:t> </a:t>
            </a:r>
            <a:r>
              <a:rPr lang="en-US" dirty="0" err="1"/>
              <a:t>rạc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err="1"/>
              <a:t>Thuộc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trị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err="1"/>
              <a:t>Thuộc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là </a:t>
            </a:r>
            <a:r>
              <a:rPr lang="en-US" dirty="0" err="1"/>
              <a:t>đối</a:t>
            </a:r>
            <a:r>
              <a:rPr lang="en-US" dirty="0"/>
              <a:t> </a:t>
            </a:r>
            <a:r>
              <a:rPr lang="en-US" dirty="0" err="1"/>
              <a:t>tượng</a:t>
            </a:r>
            <a:r>
              <a:rPr lang="en-US" dirty="0"/>
              <a:t> </a:t>
            </a:r>
            <a:r>
              <a:rPr lang="en-US" dirty="0" err="1"/>
              <a:t>phu</a:t>
            </a:r>
            <a:r>
              <a:rPr lang="en-US" dirty="0"/>
              <a:t>̣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Tốc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̣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Bảo</a:t>
            </a:r>
            <a:r>
              <a:rPr lang="en-US" dirty="0"/>
              <a:t> </a:t>
            </a:r>
            <a:r>
              <a:rPr lang="en-US" dirty="0" err="1"/>
              <a:t>mật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quyền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0010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53400" cy="4724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Sequence Diagram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Dùng</a:t>
            </a:r>
            <a:r>
              <a:rPr lang="en-US" dirty="0"/>
              <a:t> Power Designer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Sequence Diagram.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Sequence Diagram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153400" cy="48006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Sequence Diagram?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Sequence Diagram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Dùng</a:t>
            </a:r>
            <a:r>
              <a:rPr lang="en-US" dirty="0"/>
              <a:t> Power Designer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Sequence Diagram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Tạo</a:t>
            </a:r>
            <a:r>
              <a:rPr lang="en-US" dirty="0"/>
              <a:t> Report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1. Sequence Diagram –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876800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Actor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use-case.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Autofit/>
          </a:bodyPr>
          <a:lstStyle/>
          <a:p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 </a:t>
            </a:r>
            <a:r>
              <a:rPr lang="en-US" sz="3200" dirty="0" err="1"/>
              <a:t>Xét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khóa</a:t>
            </a:r>
            <a:r>
              <a:rPr lang="en-US" sz="3200" dirty="0"/>
              <a:t> </a:t>
            </a:r>
            <a:r>
              <a:rPr lang="en-US" sz="3200" dirty="0" err="1"/>
              <a:t>biểu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724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phép</a:t>
            </a:r>
            <a:r>
              <a:rPr lang="en-US" sz="2800" dirty="0"/>
              <a:t>: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/>
              <a:t>Giáo</a:t>
            </a:r>
            <a:r>
              <a:rPr lang="en-US" sz="2800" dirty="0"/>
              <a:t> </a:t>
            </a:r>
            <a:r>
              <a:rPr lang="en-US" sz="2800" dirty="0" err="1"/>
              <a:t>vụ</a:t>
            </a:r>
            <a:r>
              <a:rPr lang="en-US" sz="2800" dirty="0"/>
              <a:t>: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(TKB), </a:t>
            </a:r>
            <a:r>
              <a:rPr lang="en-US" sz="2800" dirty="0" err="1"/>
              <a:t>cập</a:t>
            </a:r>
            <a:r>
              <a:rPr lang="en-US" sz="2800" dirty="0"/>
              <a:t> </a:t>
            </a:r>
            <a:r>
              <a:rPr lang="en-US" sz="2800" dirty="0" err="1"/>
              <a:t>nhật</a:t>
            </a:r>
            <a:r>
              <a:rPr lang="en-US" sz="2800" dirty="0"/>
              <a:t> TKB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tất</a:t>
            </a:r>
            <a:r>
              <a:rPr lang="en-US" sz="2800" dirty="0"/>
              <a:t> </a:t>
            </a:r>
            <a:r>
              <a:rPr lang="en-US" sz="2800" dirty="0" err="1"/>
              <a:t>cả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: </a:t>
            </a:r>
            <a:r>
              <a:rPr lang="en-US" sz="2800" dirty="0" err="1"/>
              <a:t>Xem</a:t>
            </a:r>
            <a:r>
              <a:rPr lang="en-US" sz="2800" dirty="0"/>
              <a:t> TKB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kỳ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.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/>
              <a:t>Giảng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: </a:t>
            </a:r>
            <a:r>
              <a:rPr lang="en-US" sz="2800" dirty="0" err="1"/>
              <a:t>Xem</a:t>
            </a:r>
            <a:r>
              <a:rPr lang="en-US" sz="2800" dirty="0"/>
              <a:t> TKB </a:t>
            </a:r>
            <a:r>
              <a:rPr lang="en-US" sz="2800" dirty="0" err="1"/>
              <a:t>giảng</a:t>
            </a:r>
            <a:r>
              <a:rPr lang="en-US" sz="2800" dirty="0"/>
              <a:t> </a:t>
            </a:r>
            <a:r>
              <a:rPr lang="en-US" sz="2800" dirty="0" err="1"/>
              <a:t>dạy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học</a:t>
            </a:r>
            <a:r>
              <a:rPr lang="en-US" sz="2800" dirty="0"/>
              <a:t> </a:t>
            </a:r>
            <a:r>
              <a:rPr lang="en-US" sz="2800" dirty="0" err="1"/>
              <a:t>kỳ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/>
              <a:t>Nội dung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liệu</a:t>
            </a:r>
            <a:r>
              <a:rPr lang="en-US" dirty="0"/>
              <a:t> </a:t>
            </a:r>
            <a:r>
              <a:rPr lang="en-US" dirty="0" err="1"/>
              <a:t>vật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– PDM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PDM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Chuyển</a:t>
            </a:r>
            <a:r>
              <a:rPr lang="en-US" dirty="0"/>
              <a:t> </a:t>
            </a:r>
            <a:r>
              <a:rPr lang="en-US" dirty="0" err="1"/>
              <a:t>đổi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CDM sang PDM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dựng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lược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̀ Sequence, Collaboration,…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diện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vi-VN" dirty="0"/>
              <a:t>Sử dụng Power Designer để tạo mô hình</a:t>
            </a:r>
            <a:endParaRPr lang="en-US" dirty="0">
              <a:latin typeface="Perpetu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0ACB-D808-4C6A-94D1-7E11DCBDC91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1104" y="216463"/>
            <a:ext cx="8235696" cy="620619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Use Case Diagram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mô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tả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hệ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thống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Quản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lý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Thời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khóa</a:t>
            </a:r>
            <a:r>
              <a:rPr lang="en-US" sz="2600" dirty="0">
                <a:solidFill>
                  <a:schemeClr val="bg1"/>
                </a:solidFill>
                <a:latin typeface="Times New Roman (Body)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 (Body)"/>
              </a:rPr>
              <a:t>biểu</a:t>
            </a:r>
            <a:endParaRPr lang="en-US" sz="2600" dirty="0">
              <a:latin typeface="Times New Roman (Body)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76582"/>
            <a:ext cx="8356073" cy="565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579438"/>
          </a:xfrm>
        </p:spPr>
        <p:txBody>
          <a:bodyPr>
            <a:noAutofit/>
          </a:bodyPr>
          <a:lstStyle/>
          <a:p>
            <a:r>
              <a:rPr lang="en-US" sz="3200" dirty="0" err="1"/>
              <a:t>Xét</a:t>
            </a:r>
            <a:r>
              <a:rPr lang="en-US" sz="3200" dirty="0"/>
              <a:t> use case </a:t>
            </a:r>
            <a:r>
              <a:rPr lang="en-US" sz="3200" dirty="0" err="1"/>
              <a:t>Xem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khóa</a:t>
            </a:r>
            <a:r>
              <a:rPr lang="en-US" sz="3200" dirty="0"/>
              <a:t> </a:t>
            </a:r>
            <a:r>
              <a:rPr lang="en-US" sz="3200" dirty="0" err="1"/>
              <a:t>biểu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55626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b="1" dirty="0"/>
              <a:t>Use case</a:t>
            </a:r>
            <a:r>
              <a:rPr lang="en-US" dirty="0"/>
              <a:t>: </a:t>
            </a:r>
            <a:r>
              <a:rPr lang="en-US" dirty="0" err="1"/>
              <a:t>Xem</a:t>
            </a:r>
            <a:r>
              <a:rPr lang="en-US" dirty="0"/>
              <a:t> TKB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b="1" dirty="0"/>
              <a:t>Action steps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.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niên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TKB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229600" cy="810359"/>
          </a:xfrm>
        </p:spPr>
        <p:txBody>
          <a:bodyPr>
            <a:noAutofit/>
          </a:bodyPr>
          <a:lstStyle/>
          <a:p>
            <a:r>
              <a:rPr lang="en-US" sz="2400" b="1" dirty="0" err="1"/>
              <a:t>Ví</a:t>
            </a:r>
            <a:r>
              <a:rPr lang="en-US" sz="2400" b="1" dirty="0"/>
              <a:t> </a:t>
            </a:r>
            <a:r>
              <a:rPr lang="en-US" sz="2400" b="1" dirty="0" err="1"/>
              <a:t>dụ</a:t>
            </a:r>
            <a:r>
              <a:rPr lang="en-US" sz="2400" b="1" dirty="0"/>
              <a:t>: </a:t>
            </a:r>
            <a:r>
              <a:rPr lang="en-US" sz="2400" dirty="0"/>
              <a:t>Sequence Diagram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use-case </a:t>
            </a:r>
            <a:r>
              <a:rPr lang="en-US" sz="2400" dirty="0" err="1"/>
              <a:t>xem</a:t>
            </a:r>
            <a:r>
              <a:rPr lang="en-US" sz="2400" dirty="0"/>
              <a:t> TKB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khóa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8305800" cy="4980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0B0F0"/>
                </a:solidFill>
              </a:rPr>
              <a:t>Sequence Diagram </a:t>
            </a:r>
            <a:r>
              <a:rPr lang="en-US" sz="2800" dirty="0" err="1">
                <a:solidFill>
                  <a:srgbClr val="00B0F0"/>
                </a:solidFill>
              </a:rPr>
              <a:t>có</a:t>
            </a:r>
            <a:r>
              <a:rPr lang="en-US" sz="2800" dirty="0">
                <a:solidFill>
                  <a:srgbClr val="00B0F0"/>
                </a:solidFill>
              </a:rPr>
              <a:t> 2 </a:t>
            </a:r>
            <a:r>
              <a:rPr lang="en-US" sz="2800" dirty="0" err="1">
                <a:solidFill>
                  <a:srgbClr val="00B0F0"/>
                </a:solidFill>
              </a:rPr>
              <a:t>trục</a:t>
            </a:r>
            <a:r>
              <a:rPr lang="en-US" sz="2800" dirty="0">
                <a:solidFill>
                  <a:srgbClr val="00B0F0"/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/>
              <a:t>Trục</a:t>
            </a:r>
            <a:r>
              <a:rPr lang="en-US" sz="2800" b="1" dirty="0"/>
              <a:t> </a:t>
            </a:r>
            <a:r>
              <a:rPr lang="en-US" sz="2800" b="1" dirty="0" err="1"/>
              <a:t>dọc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endParaRPr lang="en-US" sz="28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/>
              <a:t>Trục</a:t>
            </a:r>
            <a:r>
              <a:rPr lang="en-US" sz="2800" b="1" dirty="0"/>
              <a:t> </a:t>
            </a:r>
            <a:r>
              <a:rPr lang="en-US" sz="2800" b="1" dirty="0" err="1"/>
              <a:t>ngang</a:t>
            </a:r>
            <a:r>
              <a:rPr lang="en-US" sz="2800" dirty="0"/>
              <a:t>: </a:t>
            </a:r>
            <a:r>
              <a:rPr lang="en-US" sz="2800" dirty="0" err="1"/>
              <a:t>Biễu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tập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endParaRPr 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153400" cy="6953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0B0F0"/>
                </a:solidFill>
              </a:rPr>
              <a:t>Actor: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nhân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981200"/>
            <a:ext cx="5334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</a:rPr>
              <a:t>Object</a:t>
            </a:r>
            <a:r>
              <a:rPr lang="en-US" sz="2400" dirty="0">
                <a:solidFill>
                  <a:srgbClr val="00B0F0"/>
                </a:solidFill>
              </a:rPr>
              <a:t>: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gia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user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b="1" dirty="0">
                <a:solidFill>
                  <a:srgbClr val="0070C0"/>
                </a:solidFill>
              </a:rPr>
              <a:t>Object lifetime</a:t>
            </a:r>
            <a:r>
              <a:rPr lang="en-US" sz="2400" dirty="0"/>
              <a:t>: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chu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  <a:tabLst>
                <a:tab pos="282575" algn="l"/>
              </a:tabLst>
            </a:pPr>
            <a:r>
              <a:rPr lang="en-US" sz="2400" dirty="0"/>
              <a:t>	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Sequence Diagram.</a:t>
            </a: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75" y="1990725"/>
            <a:ext cx="7334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981200" y="1752600"/>
            <a:ext cx="434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2819400" y="2590800"/>
            <a:ext cx="3810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001000" cy="49911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0070C0"/>
                </a:solidFill>
              </a:rPr>
              <a:t>Message (</a:t>
            </a:r>
            <a:r>
              <a:rPr lang="en-US" sz="2800" b="1" dirty="0" err="1">
                <a:solidFill>
                  <a:srgbClr val="0070C0"/>
                </a:solidFill>
              </a:rPr>
              <a:t>Thông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điệp</a:t>
            </a:r>
            <a:r>
              <a:rPr lang="en-US" sz="2800" b="1" dirty="0">
                <a:solidFill>
                  <a:srgbClr val="0070C0"/>
                </a:solidFill>
              </a:rPr>
              <a:t>)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Sequence Diagram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b="1" dirty="0" err="1">
                <a:solidFill>
                  <a:srgbClr val="C00000"/>
                </a:solidFill>
              </a:rPr>
              <a:t>chuỗi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các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thông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điệp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gửi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và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nhận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giữa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các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đối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tượng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Message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b="1" dirty="0" err="1">
                <a:solidFill>
                  <a:srgbClr val="C00000"/>
                </a:solidFill>
              </a:rPr>
              <a:t>loại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tương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tác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Message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sang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Message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1 </a:t>
            </a:r>
            <a:r>
              <a:rPr lang="en-US" b="1" dirty="0" err="1">
                <a:solidFill>
                  <a:srgbClr val="C00000"/>
                </a:solidFill>
              </a:rPr>
              <a:t>yêu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cầu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thực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thi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hệ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thống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lời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gọi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hàm</a:t>
            </a:r>
            <a:r>
              <a:rPr lang="en-US" dirty="0"/>
              <a:t> (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/</a:t>
            </a:r>
            <a:r>
              <a:rPr lang="en-US" dirty="0" err="1"/>
              <a:t>hủy</a:t>
            </a:r>
            <a:r>
              <a:rPr lang="en-US" dirty="0"/>
              <a:t>/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1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263" y="476250"/>
            <a:ext cx="6205537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2286000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Message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7924800" cy="4800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Self 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Call 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Self call 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Return 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Self return message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Message: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điệp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gửi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A sang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B;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B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hiên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,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,…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/</a:t>
            </a:r>
            <a:r>
              <a:rPr lang="en-US" dirty="0" err="1"/>
              <a:t>niên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/>
              <a:t>Message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endParaRPr lang="en-US" sz="22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2024063" cy="390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2057400"/>
            <a:ext cx="2138063" cy="39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Self Message: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điệp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gửi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A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r>
              <a:rPr lang="en-US" sz="2800" dirty="0"/>
              <a:t>;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hiên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,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, …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User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8006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Self message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endParaRPr lang="en-US" sz="2200" dirty="0"/>
          </a:p>
          <a:p>
            <a:pPr>
              <a:lnSpc>
                <a:spcPct val="150000"/>
              </a:lnSpc>
              <a:buNone/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1525" y="2057400"/>
            <a:ext cx="31632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057400"/>
            <a:ext cx="2662238" cy="4073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Call Message: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A 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/</a:t>
            </a:r>
            <a:r>
              <a:rPr lang="en-US" sz="2800" dirty="0" err="1"/>
              <a:t>thủ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B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018405"/>
            <a:ext cx="2686050" cy="392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057400"/>
            <a:ext cx="3478408" cy="3890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533400" y="1143000"/>
            <a:ext cx="7990114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message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được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biểu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diễn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như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sau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55429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Self Call Message: </a:t>
            </a:r>
            <a:r>
              <a:rPr lang="en-US" sz="2800" dirty="0" err="1"/>
              <a:t>Biểu</a:t>
            </a:r>
            <a:r>
              <a:rPr lang="en-US" sz="2800" dirty="0"/>
              <a:t> </a:t>
            </a:r>
            <a:r>
              <a:rPr lang="en-US" sz="2800" dirty="0" err="1"/>
              <a:t>diễn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A 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r>
              <a:rPr lang="en-US" sz="2800" dirty="0"/>
              <a:t>/</a:t>
            </a:r>
            <a:r>
              <a:rPr lang="en-US" sz="2800" dirty="0" err="1"/>
              <a:t>thủ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endParaRPr lang="en-US" sz="28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TKB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lớp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Phân loại thông 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533400" y="1066800"/>
            <a:ext cx="8077200" cy="5029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Call message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được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biểu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diễn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như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sau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09800"/>
            <a:ext cx="1733550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2133600"/>
            <a:ext cx="4648200" cy="426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6096000" y="4191000"/>
            <a:ext cx="22860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199" y="1219200"/>
            <a:ext cx="8153399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Return Message: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điệp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gửi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</a:t>
            </a:r>
            <a:r>
              <a:rPr lang="en-US" sz="2800" dirty="0" err="1"/>
              <a:t>nhận</a:t>
            </a:r>
            <a:r>
              <a:rPr lang="en-US" sz="2800" dirty="0"/>
              <a:t> message </a:t>
            </a:r>
            <a:r>
              <a:rPr lang="en-US" sz="2800" dirty="0" err="1"/>
              <a:t>trước</a:t>
            </a:r>
            <a:r>
              <a:rPr lang="en-US" sz="2800" dirty="0"/>
              <a:t> </a:t>
            </a:r>
            <a:r>
              <a:rPr lang="en-US" sz="2800" dirty="0" err="1"/>
              <a:t>đó</a:t>
            </a:r>
            <a:r>
              <a:rPr lang="en-US" sz="2800" dirty="0"/>
              <a:t> (B </a:t>
            </a:r>
            <a:r>
              <a:rPr lang="en-US" sz="2800" dirty="0" err="1"/>
              <a:t>gửi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A). </a:t>
            </a:r>
            <a:r>
              <a:rPr lang="en-US" sz="2800" dirty="0" err="1"/>
              <a:t>Đây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message A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B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600" dirty="0" err="1"/>
              <a:t>Danh</a:t>
            </a:r>
            <a:r>
              <a:rPr lang="en-US" sz="2600" dirty="0"/>
              <a:t> </a:t>
            </a:r>
            <a:r>
              <a:rPr lang="en-US" sz="2600" dirty="0" err="1"/>
              <a:t>sách</a:t>
            </a:r>
            <a:r>
              <a:rPr lang="en-US" sz="2600" dirty="0"/>
              <a:t> </a:t>
            </a:r>
            <a:r>
              <a:rPr lang="en-US" sz="2600" dirty="0" err="1"/>
              <a:t>lớp</a:t>
            </a:r>
            <a:r>
              <a:rPr lang="en-US" sz="2600" dirty="0"/>
              <a:t> 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gửi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đối</a:t>
            </a:r>
            <a:r>
              <a:rPr lang="en-US" sz="2600" dirty="0"/>
              <a:t> </a:t>
            </a:r>
            <a:r>
              <a:rPr lang="en-US" sz="2600" dirty="0" err="1"/>
              <a:t>tượng</a:t>
            </a:r>
            <a:r>
              <a:rPr lang="en-US" sz="2600" dirty="0"/>
              <a:t> </a:t>
            </a:r>
            <a:r>
              <a:rPr lang="en-US" sz="2600" dirty="0" err="1"/>
              <a:t>lớp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</a:t>
            </a:r>
            <a:r>
              <a:rPr lang="en-US" sz="2600" dirty="0" err="1"/>
              <a:t>màn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xem</a:t>
            </a:r>
            <a:r>
              <a:rPr lang="en-US" sz="2600" dirty="0"/>
              <a:t> TKB (</a:t>
            </a:r>
            <a:r>
              <a:rPr lang="en-US" sz="2600" dirty="0" err="1"/>
              <a:t>ứng</a:t>
            </a:r>
            <a:r>
              <a:rPr lang="en-US" sz="2600" dirty="0"/>
              <a:t> </a:t>
            </a:r>
            <a:r>
              <a:rPr lang="en-US" sz="2600" dirty="0" err="1"/>
              <a:t>với</a:t>
            </a:r>
            <a:r>
              <a:rPr lang="en-US" sz="2600" dirty="0"/>
              <a:t> message </a:t>
            </a:r>
            <a:r>
              <a:rPr lang="en-US" sz="2600" dirty="0" err="1"/>
              <a:t>yêu</a:t>
            </a:r>
            <a:r>
              <a:rPr lang="en-US" sz="2600" dirty="0"/>
              <a:t> </a:t>
            </a:r>
            <a:r>
              <a:rPr lang="en-US" sz="2600" dirty="0" err="1"/>
              <a:t>cầu</a:t>
            </a:r>
            <a:r>
              <a:rPr lang="en-US" sz="2600" dirty="0"/>
              <a:t> </a:t>
            </a:r>
            <a:r>
              <a:rPr lang="en-US" sz="2600" dirty="0" err="1"/>
              <a:t>lấy</a:t>
            </a:r>
            <a:r>
              <a:rPr lang="en-US" sz="2600" dirty="0"/>
              <a:t> ds </a:t>
            </a:r>
            <a:r>
              <a:rPr lang="en-US" sz="2600" dirty="0" err="1"/>
              <a:t>lớp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màn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</a:t>
            </a:r>
            <a:r>
              <a:rPr lang="en-US" sz="2600" dirty="0" err="1"/>
              <a:t>xem</a:t>
            </a:r>
            <a:r>
              <a:rPr lang="en-US" sz="2600" dirty="0"/>
              <a:t> TKB </a:t>
            </a:r>
            <a:r>
              <a:rPr lang="en-US" sz="2600" dirty="0" err="1"/>
              <a:t>gửi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</a:t>
            </a:r>
            <a:r>
              <a:rPr lang="en-US" sz="2600" dirty="0" err="1"/>
              <a:t>đối</a:t>
            </a:r>
            <a:r>
              <a:rPr lang="en-US" sz="2600" dirty="0"/>
              <a:t> </a:t>
            </a:r>
            <a:r>
              <a:rPr lang="en-US" sz="2600" dirty="0" err="1"/>
              <a:t>tượng</a:t>
            </a:r>
            <a:r>
              <a:rPr lang="en-US" sz="2600" dirty="0"/>
              <a:t> </a:t>
            </a:r>
            <a:r>
              <a:rPr lang="en-US" sz="2600" dirty="0" err="1"/>
              <a:t>lớp</a:t>
            </a:r>
            <a:r>
              <a:rPr lang="en-US" sz="2600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Phân loại thông 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533400" y="1066800"/>
            <a:ext cx="80010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  message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được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biểu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diễn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như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sau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981200"/>
            <a:ext cx="2971800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45720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dirty="0"/>
              <a:t>Self return Message: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điệp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</a:t>
            </a:r>
            <a:r>
              <a:rPr lang="en-US" sz="2800" dirty="0" err="1"/>
              <a:t>điệp</a:t>
            </a:r>
            <a:r>
              <a:rPr lang="en-US" sz="2800" dirty="0"/>
              <a:t>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</a:t>
            </a:r>
            <a:r>
              <a:rPr lang="en-US" sz="2800" dirty="0" err="1"/>
              <a:t>đó</a:t>
            </a:r>
            <a:r>
              <a:rPr lang="en-US" sz="2800" dirty="0"/>
              <a:t>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: 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User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7848600" cy="762000"/>
          </a:xfrm>
          <a:noFill/>
          <a:ln>
            <a:noFill/>
          </a:ln>
        </p:spPr>
        <p:txBody>
          <a:bodyPr/>
          <a:lstStyle/>
          <a:p>
            <a:pPr algn="l">
              <a:defRPr/>
            </a:pPr>
            <a:r>
              <a:rPr lang="en-US" sz="2400" b="1" dirty="0" err="1">
                <a:solidFill>
                  <a:schemeClr val="tx1"/>
                </a:solidFill>
              </a:rPr>
              <a:t>Giai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err="1">
                <a:solidFill>
                  <a:schemeClr val="tx1"/>
                </a:solidFill>
              </a:rPr>
              <a:t>đoạn</a:t>
            </a:r>
            <a:r>
              <a:rPr lang="en-US" sz="2400" b="1">
                <a:solidFill>
                  <a:schemeClr val="tx1"/>
                </a:solidFill>
              </a:rPr>
              <a:t> thiết kế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04800" y="1851025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/>
                </a:solidFill>
              </a:rPr>
              <a:t>Khảo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sát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hiện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trạng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409700" y="2425700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/>
              <a:t>Xác</a:t>
            </a:r>
            <a:r>
              <a:rPr lang="en-US" sz="1400" b="1" dirty="0"/>
              <a:t> </a:t>
            </a:r>
            <a:r>
              <a:rPr lang="en-US" sz="1400" b="1" dirty="0" err="1"/>
              <a:t>định</a:t>
            </a:r>
            <a:r>
              <a:rPr lang="en-US" sz="1400" b="1" dirty="0"/>
              <a:t> </a:t>
            </a:r>
            <a:r>
              <a:rPr lang="en-US" sz="1400" b="1" dirty="0" err="1"/>
              <a:t>yêu</a:t>
            </a:r>
            <a:r>
              <a:rPr lang="en-US" sz="1400" b="1" dirty="0"/>
              <a:t> </a:t>
            </a:r>
            <a:r>
              <a:rPr lang="en-US" sz="1400" b="1" dirty="0" err="1"/>
              <a:t>cầu</a:t>
            </a:r>
            <a:endParaRPr lang="en-US" sz="1400" b="1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14600" y="3000375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Phân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tích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619500" y="3576638"/>
            <a:ext cx="1106488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err="1">
                <a:solidFill>
                  <a:srgbClr val="C00000"/>
                </a:solidFill>
              </a:rPr>
              <a:t>Thiết</a:t>
            </a:r>
            <a:r>
              <a:rPr lang="en-US" sz="1400" b="1">
                <a:solidFill>
                  <a:srgbClr val="C00000"/>
                </a:solidFill>
              </a:rPr>
              <a:t> kế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725988" y="4152900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/>
              <a:t>Cài</a:t>
            </a:r>
            <a:r>
              <a:rPr lang="en-US" sz="1400" b="1" dirty="0"/>
              <a:t> </a:t>
            </a:r>
            <a:r>
              <a:rPr lang="en-US" sz="1400" b="1" dirty="0" err="1"/>
              <a:t>đặt</a:t>
            </a:r>
            <a:endParaRPr lang="en-US" sz="1400" b="1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5770563" y="4727575"/>
            <a:ext cx="1103312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/>
              <a:t>Kiểm</a:t>
            </a:r>
            <a:r>
              <a:rPr lang="en-US" sz="1400" b="1" dirty="0"/>
              <a:t> </a:t>
            </a:r>
            <a:r>
              <a:rPr lang="en-US" sz="1400" b="1" dirty="0" err="1"/>
              <a:t>chứng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813550" y="5302250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/>
              <a:t>Triển</a:t>
            </a:r>
            <a:r>
              <a:rPr lang="en-US" sz="1400" b="1" dirty="0"/>
              <a:t> </a:t>
            </a:r>
            <a:r>
              <a:rPr lang="en-US" sz="1400" b="1" dirty="0" err="1"/>
              <a:t>khai</a:t>
            </a:r>
            <a:endParaRPr lang="en-US" sz="1400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886700" y="5889625"/>
            <a:ext cx="1104900" cy="5111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/>
              <a:t>Bảo</a:t>
            </a:r>
            <a:r>
              <a:rPr lang="en-US" sz="1400" b="1" dirty="0"/>
              <a:t> </a:t>
            </a:r>
            <a:r>
              <a:rPr lang="en-US" sz="1400" b="1" dirty="0" err="1"/>
              <a:t>trì</a:t>
            </a:r>
            <a:endParaRPr lang="en-US" sz="1400" b="1" dirty="0"/>
          </a:p>
        </p:txBody>
      </p:sp>
      <p:sp>
        <p:nvSpPr>
          <p:cNvPr id="32" name="Right Arrow 31"/>
          <p:cNvSpPr/>
          <p:nvPr/>
        </p:nvSpPr>
        <p:spPr>
          <a:xfrm>
            <a:off x="4724400" y="3756024"/>
            <a:ext cx="533400" cy="206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3962400" y="4137025"/>
            <a:ext cx="228600" cy="43497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42857" y="3643094"/>
            <a:ext cx="2939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5392"/>
                </a:solidFill>
              </a:rPr>
              <a:t>Nội</a:t>
            </a:r>
            <a:r>
              <a:rPr lang="en-US" b="1" dirty="0">
                <a:solidFill>
                  <a:srgbClr val="005392"/>
                </a:solidFill>
              </a:rPr>
              <a:t> dung: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</a:t>
            </a:r>
          </a:p>
          <a:p>
            <a:pPr>
              <a:defRPr/>
            </a:pPr>
            <a:r>
              <a:rPr lang="en-US" dirty="0"/>
              <a:t>	   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43198" y="4191000"/>
            <a:ext cx="23622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 err="1">
                <a:solidFill>
                  <a:srgbClr val="005392"/>
                </a:solidFill>
              </a:rPr>
              <a:t>Kết</a:t>
            </a:r>
            <a:r>
              <a:rPr lang="en-US" b="1" dirty="0">
                <a:solidFill>
                  <a:srgbClr val="005392"/>
                </a:solidFill>
              </a:rPr>
              <a:t> </a:t>
            </a:r>
            <a:r>
              <a:rPr lang="en-US" b="1" dirty="0" err="1">
                <a:solidFill>
                  <a:srgbClr val="005392"/>
                </a:solidFill>
              </a:rPr>
              <a:t>quả</a:t>
            </a:r>
            <a:r>
              <a:rPr lang="en-US" b="1" dirty="0">
                <a:solidFill>
                  <a:srgbClr val="005392"/>
                </a:solidFill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err="1"/>
              <a:t>Hồ</a:t>
            </a:r>
            <a:r>
              <a:rPr lang="en-US" b="1" dirty="0"/>
              <a:t> </a:t>
            </a:r>
            <a:r>
              <a:rPr lang="en-US" b="1" dirty="0" err="1"/>
              <a:t>sơ</a:t>
            </a:r>
            <a:r>
              <a:rPr lang="en-US" b="1" dirty="0"/>
              <a:t>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+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PDM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+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Module</a:t>
            </a:r>
          </a:p>
          <a:p>
            <a:pPr>
              <a:lnSpc>
                <a:spcPct val="150000"/>
              </a:lnSpc>
              <a:defRPr/>
            </a:pPr>
            <a:r>
              <a:rPr lang="en-US" dirty="0"/>
              <a:t>+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>
              <a:lnSpc>
                <a:spcPct val="150000"/>
              </a:lnSpc>
              <a:defRPr/>
            </a:pPr>
            <a:r>
              <a:rPr lang="en-US" dirty="0"/>
              <a:t>+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sp>
        <p:nvSpPr>
          <p:cNvPr id="51216" name="Rectangle 15"/>
          <p:cNvSpPr>
            <a:spLocks noChangeArrowheads="1"/>
          </p:cNvSpPr>
          <p:nvPr/>
        </p:nvSpPr>
        <p:spPr bwMode="auto">
          <a:xfrm>
            <a:off x="381000" y="236537"/>
            <a:ext cx="8305800" cy="83026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Phân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tích</a:t>
            </a:r>
            <a:r>
              <a:rPr lang="en-US" sz="2400" b="1" dirty="0">
                <a:solidFill>
                  <a:schemeClr val="bg1"/>
                </a:solidFill>
              </a:rPr>
              <a:t> chi </a:t>
            </a:r>
            <a:r>
              <a:rPr lang="en-US" sz="2400" b="1" dirty="0" err="1">
                <a:solidFill>
                  <a:schemeClr val="bg1"/>
                </a:solidFill>
              </a:rPr>
              <a:t>tiết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quy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trình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công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nghệ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phần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mềm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dựa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trên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mô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hình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thác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nước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3"/>
          <p:cNvSpPr txBox="1">
            <a:spLocks/>
          </p:cNvSpPr>
          <p:nvPr/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AFAD5D-7596-4EA9-8E12-7B0442B9978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Phân loại thông điệp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533400" y="1143000"/>
            <a:ext cx="8001000" cy="4800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return message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được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biểu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diễn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như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sau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1905000"/>
            <a:ext cx="1752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4572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>
                <a:solidFill>
                  <a:srgbClr val="00B0F0"/>
                </a:solidFill>
              </a:rPr>
              <a:t>Activation: 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Sequence Diagram.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Activation: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429000"/>
            <a:ext cx="153994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6248400" y="4343400"/>
            <a:ext cx="304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01000" cy="4572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actor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actor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562"/>
            <a:ext cx="8001000" cy="960438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Sequence Diagram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524000"/>
            <a:ext cx="8001000" cy="4572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Xem</a:t>
            </a:r>
            <a:r>
              <a:rPr lang="en-US" dirty="0"/>
              <a:t> TKB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 </a:t>
            </a:r>
            <a:r>
              <a:rPr lang="en-US" dirty="0" err="1"/>
              <a:t>lớp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, </a:t>
            </a:r>
            <a:r>
              <a:rPr lang="en-US" dirty="0" err="1"/>
              <a:t>niên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TKB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TKB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CSDL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TKB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TKB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399" y="1219200"/>
            <a:ext cx="8077199" cy="45720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Sequence Diagram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biểu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TKB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TKB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TKB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20962"/>
            <a:ext cx="80010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err="1"/>
              <a:t>kế</a:t>
            </a:r>
            <a:r>
              <a:rPr lang="en-US" b="1"/>
              <a:t> phân hệ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52578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b="1" dirty="0" err="1"/>
              <a:t>Ví</a:t>
            </a:r>
            <a:r>
              <a:rPr lang="en-US" sz="2400" b="1" dirty="0"/>
              <a:t> </a:t>
            </a:r>
            <a:r>
              <a:rPr lang="en-US" sz="2400" b="1" dirty="0" err="1"/>
              <a:t>dụ</a:t>
            </a:r>
            <a:r>
              <a:rPr lang="en-US" sz="2400" b="1" dirty="0"/>
              <a:t>: </a:t>
            </a:r>
            <a:r>
              <a:rPr lang="en-US" sz="2400" b="1" dirty="0" err="1"/>
              <a:t>Khảo</a:t>
            </a:r>
            <a:r>
              <a:rPr lang="en-US" sz="2400" b="1" dirty="0"/>
              <a:t> </a:t>
            </a:r>
            <a:r>
              <a:rPr lang="en-US" sz="2400" b="1" dirty="0" err="1"/>
              <a:t>sát</a:t>
            </a:r>
            <a:r>
              <a:rPr lang="en-US" sz="2400" b="1" dirty="0"/>
              <a:t> </a:t>
            </a:r>
            <a:r>
              <a:rPr lang="en-US" sz="2400" b="1" dirty="0" err="1"/>
              <a:t>yêu</a:t>
            </a:r>
            <a:r>
              <a:rPr lang="en-US" sz="2400" b="1" dirty="0"/>
              <a:t> </a:t>
            </a:r>
            <a:r>
              <a:rPr lang="en-US" sz="2400" b="1" dirty="0" err="1"/>
              <a:t>cầu</a:t>
            </a:r>
            <a:r>
              <a:rPr lang="en-US" sz="2400" b="1" dirty="0"/>
              <a:t> </a:t>
            </a:r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thống</a:t>
            </a:r>
            <a:r>
              <a:rPr lang="en-US" sz="2400" b="1" dirty="0"/>
              <a:t> </a:t>
            </a:r>
            <a:r>
              <a:rPr lang="en-US" sz="2400" b="1" dirty="0" err="1"/>
              <a:t>Quản</a:t>
            </a:r>
            <a:r>
              <a:rPr lang="en-US" sz="2400" b="1" dirty="0"/>
              <a:t> </a:t>
            </a:r>
            <a:r>
              <a:rPr lang="en-US" sz="2400" b="1" dirty="0" err="1"/>
              <a:t>lý</a:t>
            </a:r>
            <a:r>
              <a:rPr lang="en-US" sz="2400" b="1" dirty="0"/>
              <a:t> </a:t>
            </a:r>
            <a:r>
              <a:rPr lang="en-US" sz="2400" b="1" dirty="0" err="1"/>
              <a:t>Nhân</a:t>
            </a:r>
            <a:r>
              <a:rPr lang="en-US" sz="2400" b="1" dirty="0"/>
              <a:t> </a:t>
            </a:r>
            <a:r>
              <a:rPr lang="en-US" sz="2400" b="1" dirty="0" err="1"/>
              <a:t>sự</a:t>
            </a:r>
            <a:r>
              <a:rPr lang="en-US" sz="2400" b="1" dirty="0"/>
              <a:t>, </a:t>
            </a:r>
            <a:r>
              <a:rPr lang="en-US" sz="2400" b="1" dirty="0" err="1"/>
              <a:t>tiền</a:t>
            </a:r>
            <a:r>
              <a:rPr lang="en-US" sz="2400" b="1" dirty="0"/>
              <a:t> </a:t>
            </a:r>
            <a:r>
              <a:rPr lang="en-US" sz="2400" b="1" dirty="0" err="1"/>
              <a:t>lương</a:t>
            </a:r>
            <a:r>
              <a:rPr lang="en-US" sz="2400" b="1" dirty="0"/>
              <a:t> </a:t>
            </a:r>
            <a:r>
              <a:rPr lang="en-US" sz="2400" b="1" dirty="0" err="1"/>
              <a:t>tại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400" b="1" dirty="0"/>
              <a:t> ty ABC, </a:t>
            </a: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 </a:t>
            </a:r>
            <a:r>
              <a:rPr lang="en-US" sz="2400" b="1" dirty="0" err="1"/>
              <a:t>như</a:t>
            </a:r>
            <a:r>
              <a:rPr lang="en-US" sz="2400" b="1" dirty="0"/>
              <a:t> </a:t>
            </a:r>
            <a:r>
              <a:rPr lang="en-US" sz="2400" b="1" dirty="0" err="1"/>
              <a:t>sau</a:t>
            </a:r>
            <a:r>
              <a:rPr lang="en-US" sz="2400" b="1" dirty="0"/>
              <a:t>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>
                <a:solidFill>
                  <a:srgbClr val="FF0000"/>
                </a:solidFill>
              </a:rPr>
              <a:t>Nhân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viên</a:t>
            </a:r>
            <a:r>
              <a:rPr lang="en-US" sz="2200" dirty="0">
                <a:solidFill>
                  <a:srgbClr val="FF0000"/>
                </a:solidFill>
              </a:rPr>
              <a:t> A: </a:t>
            </a:r>
            <a:r>
              <a:rPr lang="en-US" sz="2200" dirty="0" err="1">
                <a:solidFill>
                  <a:srgbClr val="FF0000"/>
                </a:solidFill>
              </a:rPr>
              <a:t>Phụ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trách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quản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lý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thông</a:t>
            </a:r>
            <a:r>
              <a:rPr lang="en-US" sz="2200" dirty="0">
                <a:solidFill>
                  <a:srgbClr val="FF0000"/>
                </a:solidFill>
              </a:rPr>
              <a:t> tin </a:t>
            </a:r>
            <a:r>
              <a:rPr lang="en-US" sz="2200" dirty="0" err="1">
                <a:solidFill>
                  <a:srgbClr val="FF0000"/>
                </a:solidFill>
              </a:rPr>
              <a:t>về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nhân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sự</a:t>
            </a:r>
            <a:r>
              <a:rPr lang="en-US" sz="2200" dirty="0">
                <a:solidFill>
                  <a:srgbClr val="FF0000"/>
                </a:solidFill>
              </a:rPr>
              <a:t>, bao </a:t>
            </a:r>
            <a:r>
              <a:rPr lang="en-US" sz="2200" dirty="0" err="1">
                <a:solidFill>
                  <a:srgbClr val="FF0000"/>
                </a:solidFill>
              </a:rPr>
              <a:t>gồm</a:t>
            </a:r>
            <a:r>
              <a:rPr lang="en-US" sz="2200" dirty="0">
                <a:solidFill>
                  <a:srgbClr val="FF0000"/>
                </a:solidFill>
              </a:rPr>
              <a:t>: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Thông</a:t>
            </a:r>
            <a:r>
              <a:rPr lang="en-US" sz="2200" dirty="0"/>
              <a:t> tin </a:t>
            </a:r>
            <a:r>
              <a:rPr lang="en-US" sz="2200" dirty="0" err="1"/>
              <a:t>nhân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endParaRPr lang="en-US" sz="22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Thông</a:t>
            </a:r>
            <a:r>
              <a:rPr lang="en-US" sz="2200" dirty="0"/>
              <a:t> tin </a:t>
            </a:r>
            <a:r>
              <a:rPr lang="en-US" sz="2200" dirty="0" err="1"/>
              <a:t>về</a:t>
            </a:r>
            <a:r>
              <a:rPr lang="en-US" sz="2200" dirty="0"/>
              <a:t> </a:t>
            </a: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làm</a:t>
            </a:r>
            <a:r>
              <a:rPr lang="en-US" sz="2200" dirty="0"/>
              <a:t> </a:t>
            </a:r>
            <a:r>
              <a:rPr lang="en-US" sz="2200" dirty="0" err="1"/>
              <a:t>việc</a:t>
            </a:r>
            <a:r>
              <a:rPr lang="en-US" sz="2200" dirty="0"/>
              <a:t> </a:t>
            </a:r>
            <a:r>
              <a:rPr lang="en-US" sz="2200" dirty="0" err="1"/>
              <a:t>tại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ty: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tác</a:t>
            </a:r>
            <a:r>
              <a:rPr lang="en-US" sz="2200" dirty="0"/>
              <a:t>, </a:t>
            </a:r>
            <a:r>
              <a:rPr lang="en-US" sz="2200" dirty="0" err="1"/>
              <a:t>đào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,…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thuyên</a:t>
            </a:r>
            <a:r>
              <a:rPr lang="en-US" sz="2200" dirty="0"/>
              <a:t> </a:t>
            </a:r>
            <a:r>
              <a:rPr lang="en-US" sz="2200" dirty="0" err="1"/>
              <a:t>chuyển</a:t>
            </a:r>
            <a:r>
              <a:rPr lang="en-US" sz="2200" dirty="0"/>
              <a:t> </a:t>
            </a:r>
            <a:r>
              <a:rPr lang="en-US" sz="2200" dirty="0" err="1"/>
              <a:t>công</a:t>
            </a:r>
            <a:r>
              <a:rPr lang="en-US" sz="2200" dirty="0"/>
              <a:t> </a:t>
            </a:r>
            <a:r>
              <a:rPr lang="en-US" sz="2200" dirty="0" err="1"/>
              <a:t>tác</a:t>
            </a:r>
            <a:endParaRPr lang="en-US" sz="22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Kế</a:t>
            </a:r>
            <a:r>
              <a:rPr lang="en-US" sz="2200" dirty="0"/>
              <a:t> </a:t>
            </a:r>
            <a:r>
              <a:rPr lang="en-US" sz="2200" dirty="0" err="1"/>
              <a:t>hoạch</a:t>
            </a:r>
            <a:r>
              <a:rPr lang="en-US" sz="2200" dirty="0"/>
              <a:t> </a:t>
            </a:r>
            <a:r>
              <a:rPr lang="en-US" sz="2200" dirty="0" err="1"/>
              <a:t>phát</a:t>
            </a:r>
            <a:r>
              <a:rPr lang="en-US" sz="2200" dirty="0"/>
              <a:t> </a:t>
            </a:r>
            <a:r>
              <a:rPr lang="en-US" sz="2200" dirty="0" err="1"/>
              <a:t>triển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nhân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endParaRPr lang="en-US" sz="22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 err="1"/>
              <a:t>Quá</a:t>
            </a:r>
            <a:r>
              <a:rPr lang="en-US" sz="2200" dirty="0"/>
              <a:t> </a:t>
            </a:r>
            <a:r>
              <a:rPr lang="en-US" sz="2200" dirty="0" err="1"/>
              <a:t>trình</a:t>
            </a:r>
            <a:r>
              <a:rPr lang="en-US" sz="2200" dirty="0"/>
              <a:t> </a:t>
            </a:r>
            <a:r>
              <a:rPr lang="en-US" sz="2200" dirty="0" err="1"/>
              <a:t>tăng</a:t>
            </a:r>
            <a:r>
              <a:rPr lang="en-US" sz="2200" dirty="0"/>
              <a:t> </a:t>
            </a:r>
            <a:r>
              <a:rPr lang="en-US" sz="2200" dirty="0" err="1"/>
              <a:t>lương</a:t>
            </a:r>
            <a:r>
              <a:rPr lang="en-US" sz="2200" dirty="0"/>
              <a:t>, </a:t>
            </a:r>
            <a:r>
              <a:rPr lang="en-US" sz="2200" dirty="0" err="1"/>
              <a:t>đãi</a:t>
            </a:r>
            <a:r>
              <a:rPr lang="en-US" sz="2200" dirty="0"/>
              <a:t> </a:t>
            </a:r>
            <a:r>
              <a:rPr lang="en-US" sz="2200" dirty="0" err="1"/>
              <a:t>ngộ</a:t>
            </a:r>
            <a:endParaRPr lang="en-US" sz="22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…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571500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sz="2800" b="1" dirty="0" err="1"/>
              <a:t>Ví</a:t>
            </a:r>
            <a:r>
              <a:rPr lang="en-US" sz="2800" b="1" dirty="0"/>
              <a:t> </a:t>
            </a:r>
            <a:r>
              <a:rPr lang="en-US" sz="2800" b="1" dirty="0" err="1"/>
              <a:t>dụ</a:t>
            </a:r>
            <a:r>
              <a:rPr lang="en-US" sz="2800" b="1" dirty="0"/>
              <a:t>: </a:t>
            </a:r>
            <a:r>
              <a:rPr lang="en-US" sz="2800" b="1" dirty="0" err="1"/>
              <a:t>Khảo</a:t>
            </a:r>
            <a:r>
              <a:rPr lang="en-US" sz="2800" b="1" dirty="0"/>
              <a:t> </a:t>
            </a:r>
            <a:r>
              <a:rPr lang="en-US" sz="2800" b="1" dirty="0" err="1"/>
              <a:t>sát</a:t>
            </a:r>
            <a:r>
              <a:rPr lang="en-US" sz="2800" b="1" dirty="0"/>
              <a:t> </a:t>
            </a:r>
            <a:r>
              <a:rPr lang="en-US" sz="2800" b="1" dirty="0" err="1"/>
              <a:t>yêu</a:t>
            </a:r>
            <a:r>
              <a:rPr lang="en-US" sz="2800" b="1" dirty="0"/>
              <a:t> </a:t>
            </a:r>
            <a:r>
              <a:rPr lang="en-US" sz="2800" b="1" dirty="0" err="1"/>
              <a:t>cầu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thống</a:t>
            </a:r>
            <a:r>
              <a:rPr lang="en-US" sz="2800" b="1" dirty="0"/>
              <a:t> </a:t>
            </a:r>
            <a:r>
              <a:rPr lang="en-US" sz="2800" b="1" dirty="0" err="1"/>
              <a:t>Quản</a:t>
            </a:r>
            <a:r>
              <a:rPr lang="en-US" sz="2800" b="1" dirty="0"/>
              <a:t> </a:t>
            </a:r>
            <a:r>
              <a:rPr lang="en-US" sz="2800" b="1" dirty="0" err="1"/>
              <a:t>lý</a:t>
            </a:r>
            <a:r>
              <a:rPr lang="en-US" sz="2800" b="1" dirty="0"/>
              <a:t> </a:t>
            </a:r>
            <a:r>
              <a:rPr lang="en-US" sz="2800" b="1" dirty="0" err="1"/>
              <a:t>Nhân</a:t>
            </a:r>
            <a:r>
              <a:rPr lang="en-US" sz="2800" b="1" dirty="0"/>
              <a:t> </a:t>
            </a:r>
            <a:r>
              <a:rPr lang="en-US" sz="2800" b="1" dirty="0" err="1"/>
              <a:t>sự</a:t>
            </a:r>
            <a:r>
              <a:rPr lang="en-US" sz="2800" b="1" dirty="0"/>
              <a:t>, </a:t>
            </a:r>
            <a:r>
              <a:rPr lang="en-US" sz="2800" b="1" dirty="0" err="1"/>
              <a:t>tiền</a:t>
            </a:r>
            <a:r>
              <a:rPr lang="en-US" sz="2800" b="1" dirty="0"/>
              <a:t> </a:t>
            </a:r>
            <a:r>
              <a:rPr lang="en-US" sz="2800" b="1" dirty="0" err="1"/>
              <a:t>lương</a:t>
            </a:r>
            <a:r>
              <a:rPr lang="en-US" sz="2800" b="1" dirty="0"/>
              <a:t> </a:t>
            </a:r>
            <a:r>
              <a:rPr lang="en-US" sz="2800" b="1" dirty="0" err="1"/>
              <a:t>tại</a:t>
            </a:r>
            <a:r>
              <a:rPr lang="en-US" sz="2800" b="1" dirty="0"/>
              <a:t> </a:t>
            </a:r>
            <a:r>
              <a:rPr lang="en-US" sz="2800" b="1" dirty="0" err="1"/>
              <a:t>công</a:t>
            </a:r>
            <a:r>
              <a:rPr lang="en-US" sz="2800" b="1" dirty="0"/>
              <a:t> ty ABC, </a:t>
            </a:r>
            <a:r>
              <a:rPr lang="en-US" sz="2800" b="1" dirty="0" err="1"/>
              <a:t>kết</a:t>
            </a:r>
            <a:r>
              <a:rPr lang="en-US" sz="2800" b="1" dirty="0"/>
              <a:t> </a:t>
            </a:r>
            <a:r>
              <a:rPr lang="en-US" sz="2800" b="1" dirty="0" err="1"/>
              <a:t>quả</a:t>
            </a:r>
            <a:r>
              <a:rPr lang="en-US" sz="2800" b="1" dirty="0"/>
              <a:t> </a:t>
            </a:r>
            <a:r>
              <a:rPr lang="en-US" sz="2800" b="1" dirty="0" err="1"/>
              <a:t>như</a:t>
            </a:r>
            <a:r>
              <a:rPr lang="en-US" sz="2800" b="1" dirty="0"/>
              <a:t> </a:t>
            </a:r>
            <a:r>
              <a:rPr lang="en-US" sz="2800" b="1" dirty="0" err="1"/>
              <a:t>sau</a:t>
            </a:r>
            <a:r>
              <a:rPr lang="en-US" sz="2800" b="1" dirty="0"/>
              <a:t>: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sz="2600" dirty="0" err="1">
                <a:solidFill>
                  <a:srgbClr val="FF0000"/>
                </a:solidFill>
              </a:rPr>
              <a:t>Nhân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viên</a:t>
            </a:r>
            <a:r>
              <a:rPr lang="en-US" sz="2600" dirty="0">
                <a:solidFill>
                  <a:srgbClr val="FF0000"/>
                </a:solidFill>
              </a:rPr>
              <a:t> B: </a:t>
            </a:r>
            <a:r>
              <a:rPr lang="en-US" sz="2600" dirty="0" err="1">
                <a:solidFill>
                  <a:srgbClr val="FF0000"/>
                </a:solidFill>
              </a:rPr>
              <a:t>Phụ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trách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quản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lý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thông</a:t>
            </a:r>
            <a:r>
              <a:rPr lang="en-US" sz="2600" dirty="0">
                <a:solidFill>
                  <a:srgbClr val="FF0000"/>
                </a:solidFill>
              </a:rPr>
              <a:t> tin </a:t>
            </a:r>
            <a:r>
              <a:rPr lang="en-US" sz="2600" dirty="0" err="1">
                <a:solidFill>
                  <a:srgbClr val="FF0000"/>
                </a:solidFill>
              </a:rPr>
              <a:t>lương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của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nhân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viên</a:t>
            </a:r>
            <a:r>
              <a:rPr lang="en-US" sz="2600" dirty="0">
                <a:solidFill>
                  <a:srgbClr val="FF0000"/>
                </a:solidFill>
              </a:rPr>
              <a:t>, bao </a:t>
            </a:r>
            <a:r>
              <a:rPr lang="en-US" sz="2600" dirty="0" err="1">
                <a:solidFill>
                  <a:srgbClr val="FF0000"/>
                </a:solidFill>
              </a:rPr>
              <a:t>gồm</a:t>
            </a:r>
            <a:r>
              <a:rPr lang="en-US" sz="2600" dirty="0">
                <a:solidFill>
                  <a:srgbClr val="FF0000"/>
                </a:solidFill>
              </a:rPr>
              <a:t>: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 err="1"/>
              <a:t>Chấm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hàng </a:t>
            </a:r>
            <a:r>
              <a:rPr lang="en-US" sz="2400" dirty="0" err="1"/>
              <a:t>tháng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lương</a:t>
            </a:r>
            <a:endParaRPr lang="en-US" sz="2400" dirty="0"/>
          </a:p>
          <a:p>
            <a:pPr lvl="3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/>
              <a:t>Theo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(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r>
              <a:rPr lang="en-US" sz="2400" dirty="0"/>
              <a:t>/ </a:t>
            </a:r>
            <a:r>
              <a:rPr lang="en-US" sz="2400" dirty="0" err="1"/>
              <a:t>tháng</a:t>
            </a:r>
            <a:r>
              <a:rPr lang="en-US" sz="2400" dirty="0"/>
              <a:t>)</a:t>
            </a:r>
          </a:p>
          <a:p>
            <a:pPr lvl="3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/>
              <a:t>Theo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(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ra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)</a:t>
            </a:r>
          </a:p>
          <a:p>
            <a:pPr lvl="3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/>
              <a:t>Theo 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(</a:t>
            </a:r>
            <a:r>
              <a:rPr lang="en-US" sz="2400" dirty="0" err="1"/>
              <a:t>doanh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tháng</a:t>
            </a:r>
            <a:r>
              <a:rPr lang="en-US" sz="2400" dirty="0"/>
              <a:t>)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/>
              <a:t>In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lương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endParaRPr lang="en-US" sz="2400" dirty="0"/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tiền</a:t>
            </a:r>
            <a:r>
              <a:rPr lang="en-US" sz="2400" dirty="0"/>
              <a:t> </a:t>
            </a:r>
            <a:r>
              <a:rPr lang="en-US" sz="2400" dirty="0" err="1"/>
              <a:t>thưởng</a:t>
            </a:r>
            <a:r>
              <a:rPr lang="en-US" sz="2400" dirty="0"/>
              <a:t>: </a:t>
            </a:r>
            <a:r>
              <a:rPr lang="en-US" sz="2400" dirty="0" err="1"/>
              <a:t>thưởng</a:t>
            </a:r>
            <a:r>
              <a:rPr lang="en-US" sz="2400" dirty="0"/>
              <a:t> </a:t>
            </a:r>
            <a:r>
              <a:rPr lang="en-US" sz="2400" dirty="0" err="1"/>
              <a:t>ngày</a:t>
            </a:r>
            <a:r>
              <a:rPr lang="en-US" sz="2400" dirty="0"/>
              <a:t> </a:t>
            </a:r>
            <a:r>
              <a:rPr lang="en-US" sz="2400" dirty="0" err="1"/>
              <a:t>lễ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năm</a:t>
            </a:r>
            <a:r>
              <a:rPr lang="en-US" sz="2400" dirty="0"/>
              <a:t>,…</a:t>
            </a:r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thuế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: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thuế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endParaRPr lang="en-US" sz="2400" dirty="0"/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</a:t>
            </a:r>
            <a:r>
              <a:rPr lang="en-US" sz="2400" dirty="0" err="1"/>
              <a:t>tình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lương</a:t>
            </a:r>
            <a:r>
              <a:rPr lang="en-US" sz="2400" dirty="0"/>
              <a:t> </a:t>
            </a:r>
            <a:r>
              <a:rPr lang="en-US" sz="2400" dirty="0" err="1"/>
              <a:t>bổng</a:t>
            </a:r>
            <a:endParaRPr lang="en-US" sz="2400" dirty="0"/>
          </a:p>
          <a:p>
            <a:pPr lvl="2" algn="just">
              <a:lnSpc>
                <a:spcPct val="130000"/>
              </a:lnSpc>
              <a:spcBef>
                <a:spcPts val="600"/>
              </a:spcBef>
            </a:pPr>
            <a:r>
              <a:rPr lang="en-US" sz="2400" dirty="0"/>
              <a:t>…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599"/>
            <a:ext cx="8153400" cy="66402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Kiến trúc phân hệ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153400" cy="4876800"/>
          </a:xfrm>
        </p:spPr>
        <p:txBody>
          <a:bodyPr>
            <a:normAutofit/>
          </a:bodyPr>
          <a:lstStyle/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>
                <a:solidFill>
                  <a:srgbClr val="0070C0"/>
                </a:solidFill>
              </a:rPr>
              <a:t>Với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kết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quả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trên</a:t>
            </a:r>
            <a:r>
              <a:rPr lang="en-US" sz="2800" dirty="0">
                <a:solidFill>
                  <a:srgbClr val="0070C0"/>
                </a:solidFill>
              </a:rPr>
              <a:t>, </a:t>
            </a:r>
            <a:r>
              <a:rPr lang="en-US" sz="2800" dirty="0" err="1">
                <a:solidFill>
                  <a:srgbClr val="0070C0"/>
                </a:solidFill>
              </a:rPr>
              <a:t>cần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tổ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chức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hệ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thống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sao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cho</a:t>
            </a:r>
            <a:r>
              <a:rPr lang="en-US" sz="2800" dirty="0">
                <a:solidFill>
                  <a:srgbClr val="0070C0"/>
                </a:solidFill>
              </a:rPr>
              <a:t>: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u="sng" dirty="0" err="1"/>
              <a:t>Chỉ</a:t>
            </a:r>
            <a:r>
              <a:rPr lang="en-US" sz="2800" b="1" u="sng" dirty="0"/>
              <a:t> </a:t>
            </a:r>
            <a:r>
              <a:rPr lang="en-US" sz="2800" b="1" u="sng" dirty="0" err="1"/>
              <a:t>nhân</a:t>
            </a:r>
            <a:r>
              <a:rPr lang="en-US" sz="2800" b="1" u="sng" dirty="0"/>
              <a:t> </a:t>
            </a:r>
            <a:r>
              <a:rPr lang="en-US" sz="2800" b="1" u="sng" dirty="0" err="1"/>
              <a:t>viên</a:t>
            </a:r>
            <a:r>
              <a:rPr lang="en-US" sz="2800" b="1" u="sng" dirty="0"/>
              <a:t> A </a:t>
            </a:r>
            <a:r>
              <a:rPr lang="en-US" sz="2800" dirty="0" err="1"/>
              <a:t>mới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phép</a:t>
            </a:r>
            <a:r>
              <a:rPr lang="en-US" sz="2800" dirty="0"/>
              <a:t> </a:t>
            </a:r>
            <a:r>
              <a:rPr lang="en-US" sz="2800" dirty="0" err="1"/>
              <a:t>thao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b="1" u="sng" dirty="0" err="1"/>
              <a:t>nhân</a:t>
            </a:r>
            <a:r>
              <a:rPr lang="en-US" sz="2800" b="1" u="sng" dirty="0"/>
              <a:t> </a:t>
            </a:r>
            <a:r>
              <a:rPr lang="en-US" sz="2800" b="1" u="sng" dirty="0" err="1"/>
              <a:t>sự</a:t>
            </a:r>
            <a:r>
              <a:rPr lang="en-US" sz="2800" dirty="0"/>
              <a:t>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sz="2800" b="1" u="sng" dirty="0" err="1"/>
              <a:t>Chỉ</a:t>
            </a:r>
            <a:r>
              <a:rPr lang="en-US" sz="2800" b="1" u="sng" dirty="0"/>
              <a:t> </a:t>
            </a:r>
            <a:r>
              <a:rPr lang="en-US" sz="2800" b="1" u="sng" dirty="0" err="1"/>
              <a:t>nhân</a:t>
            </a:r>
            <a:r>
              <a:rPr lang="en-US" sz="2800" b="1" u="sng" dirty="0"/>
              <a:t> </a:t>
            </a:r>
            <a:r>
              <a:rPr lang="en-US" sz="2800" b="1" u="sng" dirty="0" err="1"/>
              <a:t>viên</a:t>
            </a:r>
            <a:r>
              <a:rPr lang="en-US" sz="2800" b="1" u="sng" dirty="0"/>
              <a:t> B </a:t>
            </a:r>
            <a:r>
              <a:rPr lang="en-US" sz="2800" dirty="0" err="1"/>
              <a:t>mới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phép</a:t>
            </a:r>
            <a:r>
              <a:rPr lang="en-US" sz="2800" dirty="0"/>
              <a:t> </a:t>
            </a:r>
            <a:r>
              <a:rPr lang="en-US" sz="2800" dirty="0" err="1"/>
              <a:t>thao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b="1" u="sng" dirty="0" err="1"/>
              <a:t>tiền</a:t>
            </a:r>
            <a:r>
              <a:rPr lang="en-US" sz="2800" b="1" u="sng" dirty="0"/>
              <a:t> </a:t>
            </a:r>
            <a:r>
              <a:rPr lang="en-US" sz="2800" b="1" u="sng" dirty="0" err="1"/>
              <a:t>lương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066800"/>
            <a:ext cx="79248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b="1" u="sng" dirty="0" err="1"/>
              <a:t>Cách</a:t>
            </a:r>
            <a:r>
              <a:rPr lang="en-US" sz="2200" b="1" u="sng" dirty="0"/>
              <a:t> 1</a:t>
            </a:r>
            <a:endParaRPr lang="en-US" sz="3000" b="1" u="sng" dirty="0"/>
          </a:p>
        </p:txBody>
      </p:sp>
      <p:grpSp>
        <p:nvGrpSpPr>
          <p:cNvPr id="8" name="Group 7"/>
          <p:cNvGrpSpPr/>
          <p:nvPr/>
        </p:nvGrpSpPr>
        <p:grpSpPr>
          <a:xfrm>
            <a:off x="1676400" y="1066800"/>
            <a:ext cx="6781800" cy="3877152"/>
            <a:chOff x="609600" y="1524000"/>
            <a:chExt cx="8315434" cy="4648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61999" y="1524000"/>
              <a:ext cx="8163035" cy="45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609600" y="5791200"/>
              <a:ext cx="685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3400" y="4953000"/>
            <a:ext cx="8235696" cy="16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/>
              <a:t>Làm</a:t>
            </a:r>
            <a:r>
              <a:rPr lang="en-US" sz="2000" b="1" dirty="0"/>
              <a:t> </a:t>
            </a:r>
            <a:r>
              <a:rPr lang="en-US" sz="2000" b="1" dirty="0" err="1"/>
              <a:t>thế</a:t>
            </a:r>
            <a:r>
              <a:rPr lang="en-US" sz="2000" b="1" dirty="0"/>
              <a:t> </a:t>
            </a:r>
            <a:r>
              <a:rPr lang="en-US" sz="2000" b="1" dirty="0" err="1"/>
              <a:t>nào</a:t>
            </a:r>
            <a:r>
              <a:rPr lang="en-US" sz="2000" b="1" dirty="0"/>
              <a:t>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xử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A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thao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b="1" dirty="0" err="1"/>
              <a:t>tiền</a:t>
            </a:r>
            <a:r>
              <a:rPr lang="en-US" sz="2000" b="1" dirty="0"/>
              <a:t> </a:t>
            </a:r>
            <a:r>
              <a:rPr lang="en-US" sz="2000" b="1" dirty="0" err="1"/>
              <a:t>lương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B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thao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sự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 </a:t>
            </a:r>
            <a:r>
              <a:rPr lang="en-US" sz="2800" b="1" dirty="0" err="1">
                <a:solidFill>
                  <a:srgbClr val="C00000"/>
                </a:solidFill>
                <a:sym typeface="Wingdings" pitchFamily="2" charset="2"/>
              </a:rPr>
              <a:t>Phân</a:t>
            </a: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sym typeface="Wingdings" pitchFamily="2" charset="2"/>
              </a:rPr>
              <a:t>quyền</a:t>
            </a: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???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08416"/>
            <a:ext cx="8382000" cy="629784"/>
          </a:xfrm>
        </p:spPr>
        <p:txBody>
          <a:bodyPr>
            <a:noAutofit/>
          </a:bodyPr>
          <a:lstStyle/>
          <a:p>
            <a:pPr algn="ctr"/>
            <a:r>
              <a:rPr lang="en-US" sz="2600" dirty="0" err="1"/>
              <a:t>Mô</a:t>
            </a:r>
            <a:r>
              <a:rPr lang="en-US" sz="2600" dirty="0"/>
              <a:t> </a:t>
            </a:r>
            <a:r>
              <a:rPr lang="en-US" sz="2600" dirty="0" err="1"/>
              <a:t>hình</a:t>
            </a:r>
            <a:r>
              <a:rPr lang="en-US" sz="2600" dirty="0"/>
              <a:t> PDM </a:t>
            </a:r>
            <a:r>
              <a:rPr lang="en-US" sz="2600" dirty="0" err="1"/>
              <a:t>hệ</a:t>
            </a:r>
            <a:r>
              <a:rPr lang="en-US" sz="2600" dirty="0"/>
              <a:t> </a:t>
            </a:r>
            <a:r>
              <a:rPr lang="en-US" sz="2600" dirty="0" err="1"/>
              <a:t>thống</a:t>
            </a:r>
            <a:r>
              <a:rPr lang="en-US" sz="2600" dirty="0"/>
              <a:t> </a:t>
            </a:r>
            <a:r>
              <a:rPr lang="en-US" sz="2600" dirty="0" err="1"/>
              <a:t>Quản</a:t>
            </a:r>
            <a:r>
              <a:rPr lang="en-US" sz="2600" dirty="0"/>
              <a:t> </a:t>
            </a:r>
            <a:r>
              <a:rPr lang="en-US" sz="2600" dirty="0" err="1"/>
              <a:t>lý</a:t>
            </a:r>
            <a:r>
              <a:rPr lang="en-US" sz="2600" dirty="0"/>
              <a:t> </a:t>
            </a:r>
            <a:r>
              <a:rPr lang="en-US" sz="2600" dirty="0" err="1"/>
              <a:t>Giáo</a:t>
            </a:r>
            <a:r>
              <a:rPr lang="en-US" sz="2600" dirty="0"/>
              <a:t> vụ </a:t>
            </a:r>
            <a:r>
              <a:rPr lang="en-US" sz="2600" dirty="0" err="1"/>
              <a:t>tại</a:t>
            </a:r>
            <a:r>
              <a:rPr lang="en-US" sz="2600" dirty="0"/>
              <a:t> </a:t>
            </a:r>
            <a:r>
              <a:rPr lang="en-US" sz="2600" dirty="0" err="1"/>
              <a:t>trường</a:t>
            </a:r>
            <a:r>
              <a:rPr lang="en-US" sz="2600" dirty="0"/>
              <a:t> </a:t>
            </a:r>
            <a:r>
              <a:rPr lang="en-US" sz="2600" dirty="0" err="1"/>
              <a:t>Đại</a:t>
            </a:r>
            <a:r>
              <a:rPr lang="en-US" sz="2600" dirty="0"/>
              <a:t> </a:t>
            </a:r>
            <a:r>
              <a:rPr lang="en-US" sz="2600" dirty="0" err="1"/>
              <a:t>học</a:t>
            </a:r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8001000" cy="534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8600" y="624840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/>
              <a:t>Mô hình vật lý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68579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Kiến trúc phân hệ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1066800"/>
            <a:ext cx="77724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b="1" u="sng"/>
              <a:t>Cách 2</a:t>
            </a:r>
            <a:endParaRPr lang="en-US" sz="3000" b="1" u="sng"/>
          </a:p>
        </p:txBody>
      </p:sp>
      <p:sp>
        <p:nvSpPr>
          <p:cNvPr id="7" name="TextBox 6"/>
          <p:cNvSpPr txBox="1"/>
          <p:nvPr/>
        </p:nvSpPr>
        <p:spPr>
          <a:xfrm>
            <a:off x="609600" y="5029200"/>
            <a:ext cx="8229600" cy="16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/>
              <a:t>Làm</a:t>
            </a:r>
            <a:r>
              <a:rPr lang="en-US" sz="2000" b="1" dirty="0"/>
              <a:t> </a:t>
            </a:r>
            <a:r>
              <a:rPr lang="en-US" sz="2000" b="1" dirty="0" err="1"/>
              <a:t>thế</a:t>
            </a:r>
            <a:r>
              <a:rPr lang="en-US" sz="2000" b="1" dirty="0"/>
              <a:t> </a:t>
            </a:r>
            <a:r>
              <a:rPr lang="en-US" sz="2000" b="1" dirty="0" err="1"/>
              <a:t>nào</a:t>
            </a:r>
            <a:r>
              <a:rPr lang="en-US" sz="2000" b="1" dirty="0"/>
              <a:t>  </a:t>
            </a:r>
            <a:r>
              <a:rPr lang="en-US" sz="2000" b="1" dirty="0" err="1"/>
              <a:t>để</a:t>
            </a:r>
            <a:r>
              <a:rPr lang="en-US" sz="2000" b="1" dirty="0"/>
              <a:t> </a:t>
            </a:r>
            <a:r>
              <a:rPr lang="en-US" sz="2000" b="1" dirty="0" err="1"/>
              <a:t>xử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A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thao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b="1" dirty="0" err="1"/>
              <a:t>tiền</a:t>
            </a:r>
            <a:r>
              <a:rPr lang="en-US" sz="2000" b="1" dirty="0"/>
              <a:t> </a:t>
            </a:r>
            <a:r>
              <a:rPr lang="en-US" sz="2000" b="1" dirty="0" err="1"/>
              <a:t>lương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B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được</a:t>
            </a:r>
            <a:r>
              <a:rPr lang="en-US" sz="2000" b="1" dirty="0"/>
              <a:t> </a:t>
            </a:r>
            <a:r>
              <a:rPr lang="en-US" sz="2000" b="1" dirty="0" err="1"/>
              <a:t>thao</a:t>
            </a:r>
            <a:r>
              <a:rPr lang="en-US" sz="2000" b="1" dirty="0"/>
              <a:t> </a:t>
            </a:r>
            <a:r>
              <a:rPr lang="en-US" sz="2000" b="1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b="1" dirty="0" err="1"/>
              <a:t>nhân</a:t>
            </a:r>
            <a:r>
              <a:rPr lang="en-US" sz="2000" b="1" dirty="0"/>
              <a:t> </a:t>
            </a:r>
            <a:r>
              <a:rPr lang="en-US" sz="2000" b="1" dirty="0" err="1"/>
              <a:t>sự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 </a:t>
            </a:r>
            <a:r>
              <a:rPr lang="en-US" sz="2800" b="1" dirty="0" err="1">
                <a:solidFill>
                  <a:srgbClr val="C00000"/>
                </a:solidFill>
                <a:sym typeface="Wingdings" pitchFamily="2" charset="2"/>
              </a:rPr>
              <a:t>Phân</a:t>
            </a: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sym typeface="Wingdings" pitchFamily="2" charset="2"/>
              </a:rPr>
              <a:t>quyền</a:t>
            </a:r>
            <a:r>
              <a:rPr lang="en-US" sz="2800" b="1" dirty="0">
                <a:solidFill>
                  <a:srgbClr val="C00000"/>
                </a:solidFill>
                <a:sym typeface="Wingdings" pitchFamily="2" charset="2"/>
              </a:rPr>
              <a:t>???</a:t>
            </a:r>
            <a:endParaRPr lang="en-US" sz="2800" b="1" dirty="0">
              <a:solidFill>
                <a:srgbClr val="C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28800" y="1066800"/>
            <a:ext cx="6705600" cy="3886200"/>
            <a:chOff x="1828800" y="1143000"/>
            <a:chExt cx="6705600" cy="3886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28800" y="1143000"/>
              <a:ext cx="6705600" cy="388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1828800" y="1143000"/>
              <a:ext cx="1447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648200"/>
              <a:ext cx="1447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562"/>
            <a:ext cx="8001000" cy="6556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- 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066800"/>
            <a:ext cx="80010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b="1" u="sng" dirty="0" err="1"/>
              <a:t>Cách</a:t>
            </a:r>
            <a:r>
              <a:rPr lang="en-US" sz="2200" b="1" u="sng" dirty="0"/>
              <a:t> 2</a:t>
            </a:r>
            <a:endParaRPr lang="en-US" sz="3000" b="1" u="sng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1000" y="1676400"/>
            <a:ext cx="8153400" cy="4495800"/>
            <a:chOff x="228600" y="1600200"/>
            <a:chExt cx="8153400" cy="4495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04903" y="1600200"/>
              <a:ext cx="7777097" cy="441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ectangle 11"/>
            <p:cNvSpPr/>
            <p:nvPr/>
          </p:nvSpPr>
          <p:spPr>
            <a:xfrm>
              <a:off x="609600" y="1600200"/>
              <a:ext cx="16764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" y="5638800"/>
              <a:ext cx="1676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77200" cy="4724400"/>
          </a:xfr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UML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515" y="2209800"/>
            <a:ext cx="7486485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01000" cy="4572000"/>
          </a:xfrm>
        </p:spPr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hàng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609850"/>
            <a:ext cx="74676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Một số ví dụ về kiến trúc phân hệ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01000" cy="4572000"/>
          </a:xfrm>
        </p:spPr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634" y="2438400"/>
            <a:ext cx="7644366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90500"/>
            <a:ext cx="8001000" cy="7239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1500" y="1295400"/>
            <a:ext cx="8001000" cy="4800600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(Component Diagram)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(source code)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(DLL)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/>
              <a:t>Website </a:t>
            </a:r>
          </a:p>
          <a:p>
            <a:pPr lvl="1" algn="just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Component Diagram 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tả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thống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 err="1"/>
              <a:t>Quản</a:t>
            </a:r>
            <a:r>
              <a:rPr lang="en-US" sz="2800" b="1" dirty="0"/>
              <a:t> </a:t>
            </a:r>
            <a:r>
              <a:rPr lang="en-US" sz="2800" b="1" dirty="0" err="1"/>
              <a:t>lý</a:t>
            </a:r>
            <a:r>
              <a:rPr lang="en-US" sz="2800" b="1" dirty="0"/>
              <a:t> </a:t>
            </a:r>
            <a:r>
              <a:rPr lang="en-US" sz="2800" b="1" dirty="0" err="1"/>
              <a:t>Thời</a:t>
            </a:r>
            <a:r>
              <a:rPr lang="en-US" sz="2800" b="1" dirty="0"/>
              <a:t> </a:t>
            </a:r>
            <a:r>
              <a:rPr lang="en-US" sz="2800" b="1" dirty="0" err="1"/>
              <a:t>khóa</a:t>
            </a:r>
            <a:r>
              <a:rPr lang="en-US" sz="2800" b="1" dirty="0"/>
              <a:t> </a:t>
            </a:r>
            <a:r>
              <a:rPr lang="en-US" sz="2800" b="1" dirty="0" err="1"/>
              <a:t>biểu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3962400" y="5410200"/>
            <a:ext cx="441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47800"/>
            <a:ext cx="8001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62400" y="5410200"/>
            <a:ext cx="441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81629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3400" y="228600"/>
            <a:ext cx="8077200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Component Diagram </a:t>
            </a:r>
            <a:r>
              <a:rPr lang="en-US" sz="2800" b="1" dirty="0" err="1"/>
              <a:t>mô</a:t>
            </a:r>
            <a:r>
              <a:rPr lang="en-US" sz="2800" b="1" dirty="0"/>
              <a:t> </a:t>
            </a:r>
            <a:r>
              <a:rPr lang="en-US" sz="2800" b="1" dirty="0" err="1"/>
              <a:t>tả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thống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2800" b="1" dirty="0" err="1"/>
              <a:t>Quản</a:t>
            </a:r>
            <a:r>
              <a:rPr lang="en-US" sz="2800" b="1" dirty="0"/>
              <a:t> </a:t>
            </a:r>
            <a:r>
              <a:rPr lang="en-US" sz="2800" b="1" dirty="0" err="1"/>
              <a:t>lý</a:t>
            </a:r>
            <a:r>
              <a:rPr lang="en-US" sz="2800" b="1" dirty="0"/>
              <a:t> </a:t>
            </a:r>
            <a:r>
              <a:rPr lang="en-US" sz="2800" b="1" dirty="0" err="1"/>
              <a:t>Thời</a:t>
            </a:r>
            <a:r>
              <a:rPr lang="en-US" sz="2800" b="1" dirty="0"/>
              <a:t> </a:t>
            </a:r>
            <a:r>
              <a:rPr lang="en-US" sz="2800" b="1" dirty="0" err="1"/>
              <a:t>khóa</a:t>
            </a:r>
            <a:r>
              <a:rPr lang="en-US" sz="2800" b="1" dirty="0"/>
              <a:t> </a:t>
            </a:r>
            <a:r>
              <a:rPr lang="en-US" sz="2800" b="1" dirty="0" err="1"/>
              <a:t>biểu</a:t>
            </a:r>
            <a:endParaRPr lang="en-US" sz="2800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599"/>
            <a:ext cx="8153400" cy="609601"/>
          </a:xfrm>
        </p:spPr>
        <p:txBody>
          <a:bodyPr>
            <a:noAutofit/>
          </a:bodyPr>
          <a:lstStyle/>
          <a:p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thành</a:t>
            </a:r>
            <a:r>
              <a:rPr lang="en-US" sz="3200" b="1" dirty="0"/>
              <a:t> </a:t>
            </a:r>
            <a:r>
              <a:rPr lang="en-US" sz="3200" b="1" dirty="0" err="1"/>
              <a:t>phần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153400" cy="4876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Component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Interface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752600"/>
            <a:ext cx="6134100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3019425"/>
            <a:ext cx="13906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9530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28600"/>
            <a:ext cx="8098971" cy="609600"/>
          </a:xfrm>
        </p:spPr>
        <p:txBody>
          <a:bodyPr>
            <a:noAutofit/>
          </a:bodyPr>
          <a:lstStyle/>
          <a:p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thành</a:t>
            </a:r>
            <a:r>
              <a:rPr lang="en-US" sz="3200" b="1" dirty="0"/>
              <a:t> </a:t>
            </a:r>
            <a:r>
              <a:rPr lang="en-US" sz="3200" b="1" dirty="0" err="1"/>
              <a:t>phần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399" y="1066800"/>
            <a:ext cx="8098971" cy="54102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</a:rPr>
              <a:t>Component: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Source code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/>
              <a:t>Lớp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(class)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Giao </a:t>
            </a:r>
            <a:r>
              <a:rPr lang="en-US" sz="2400" dirty="0" err="1"/>
              <a:t>diện</a:t>
            </a:r>
            <a:endParaRPr lang="en-US" sz="24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Web Application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Windows App (exe)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Kiến</a:t>
            </a:r>
            <a:r>
              <a:rPr lang="en-US" sz="3200" dirty="0"/>
              <a:t> </a:t>
            </a:r>
            <a:r>
              <a:rPr lang="en-US" sz="3200" dirty="0" err="1"/>
              <a:t>trúc</a:t>
            </a:r>
            <a:r>
              <a:rPr lang="en-US" sz="3200" dirty="0"/>
              <a:t> </a:t>
            </a: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- Module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62350" y="1905000"/>
            <a:ext cx="2152650" cy="990600"/>
          </a:xfrm>
          <a:prstGeom prst="rect">
            <a:avLst/>
          </a:prstGeom>
          <a:solidFill>
            <a:srgbClr val="00B050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Hê</a:t>
            </a:r>
            <a:r>
              <a:rPr lang="en-US" sz="2000" b="1" dirty="0"/>
              <a:t>̣ </a:t>
            </a:r>
            <a:r>
              <a:rPr lang="en-US" sz="2000" b="1" dirty="0" err="1"/>
              <a:t>thống</a:t>
            </a:r>
            <a:r>
              <a:rPr lang="en-US" sz="2000" b="1" dirty="0"/>
              <a:t> </a:t>
            </a:r>
          </a:p>
          <a:p>
            <a:pPr algn="ctr"/>
            <a:r>
              <a:rPr lang="en-US" sz="2000" b="1" dirty="0" err="1"/>
              <a:t>Quản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524000" y="3581400"/>
            <a:ext cx="2133600" cy="99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Phân hệ sinh viên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0200" y="3657600"/>
            <a:ext cx="2362200" cy="99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Phân hệ giảng viên</a:t>
            </a: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0800" y="2895600"/>
            <a:ext cx="2047875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4638675" y="2895600"/>
            <a:ext cx="1952625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8762"/>
            <a:ext cx="8077200" cy="655638"/>
          </a:xfrm>
        </p:spPr>
        <p:txBody>
          <a:bodyPr>
            <a:noAutofit/>
          </a:bodyPr>
          <a:lstStyle/>
          <a:p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thành</a:t>
            </a:r>
            <a:r>
              <a:rPr lang="en-US" sz="3200" b="1" dirty="0"/>
              <a:t> </a:t>
            </a:r>
            <a:r>
              <a:rPr lang="en-US" sz="3200" b="1" dirty="0" err="1"/>
              <a:t>phần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87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</a:rPr>
              <a:t>Component: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Component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Interface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Classes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Part, port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File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Operation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…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Autofit/>
          </a:bodyPr>
          <a:lstStyle/>
          <a:p>
            <a:r>
              <a:rPr lang="en-US" sz="3200" b="1"/>
              <a:t>Các thành phần trong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066800"/>
            <a:ext cx="8077200" cy="487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 err="1">
                <a:solidFill>
                  <a:srgbClr val="C00000"/>
                </a:solidFill>
              </a:rPr>
              <a:t>Inteface</a:t>
            </a:r>
            <a:r>
              <a:rPr lang="en-US" sz="2800" b="1" dirty="0">
                <a:solidFill>
                  <a:srgbClr val="C00000"/>
                </a:solidFill>
              </a:rPr>
              <a:t>: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Interface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Property: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Operation: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thức</a:t>
            </a:r>
            <a:endParaRPr lang="en-US" sz="24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Autofit/>
          </a:bodyPr>
          <a:lstStyle/>
          <a:p>
            <a:r>
              <a:rPr lang="en-US" sz="3200" b="1"/>
              <a:t>Các thành phần trong Component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153400" cy="487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b="1" dirty="0">
                <a:solidFill>
                  <a:srgbClr val="C00000"/>
                </a:solidFill>
              </a:rPr>
              <a:t>Quan </a:t>
            </a:r>
            <a:r>
              <a:rPr lang="en-US" sz="2800" b="1" dirty="0" err="1">
                <a:solidFill>
                  <a:srgbClr val="C00000"/>
                </a:solidFill>
              </a:rPr>
              <a:t>hệ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giữa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các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thành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phần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>
                <a:solidFill>
                  <a:srgbClr val="C00000"/>
                </a:solidFill>
              </a:rPr>
              <a:t>gồm</a:t>
            </a:r>
            <a:r>
              <a:rPr lang="en-US" sz="2800" b="1" dirty="0">
                <a:solidFill>
                  <a:srgbClr val="C00000"/>
                </a:solidFill>
              </a:rPr>
              <a:t>: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Component </a:t>
            </a:r>
            <a:r>
              <a:rPr lang="en-US" dirty="0" err="1"/>
              <a:t>và</a:t>
            </a:r>
            <a:r>
              <a:rPr lang="en-US" dirty="0"/>
              <a:t> Interface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component </a:t>
            </a:r>
            <a:r>
              <a:rPr lang="en-US" dirty="0" err="1"/>
              <a:t>và</a:t>
            </a:r>
            <a:r>
              <a:rPr lang="en-US" dirty="0"/>
              <a:t> component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sz="2800" dirty="0"/>
          </a:p>
          <a:p>
            <a:pPr marL="320040" lvl="1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1200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en-US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Generalization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Realization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sz="2400" dirty="0"/>
              <a:t>Dependency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sz="2000" dirty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US" sz="2400" dirty="0"/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endParaRPr lang="en-U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886075"/>
            <a:ext cx="739073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914400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Component Diagram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71600"/>
            <a:ext cx="3962399" cy="497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 Component Diagram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biểu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295400"/>
            <a:ext cx="58102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914400"/>
          </a:xfrm>
        </p:spPr>
        <p:txBody>
          <a:bodyPr>
            <a:noAutofit/>
          </a:bodyPr>
          <a:lstStyle/>
          <a:p>
            <a:pPr algn="ctr"/>
            <a:r>
              <a:rPr lang="en-US" sz="2800"/>
              <a:t>Xây dựng Component Diagram của ứng dụng </a:t>
            </a:r>
            <a:br>
              <a:rPr lang="en-US" sz="2800"/>
            </a:br>
            <a:r>
              <a:rPr lang="en-US" sz="2800"/>
              <a:t>Quản lý Thời khóa biểu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371600"/>
            <a:ext cx="6629399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914400"/>
          </a:xfrm>
        </p:spPr>
        <p:txBody>
          <a:bodyPr>
            <a:noAutofit/>
          </a:bodyPr>
          <a:lstStyle/>
          <a:p>
            <a:pPr algn="ctr"/>
            <a:r>
              <a:rPr lang="en-US" sz="2800"/>
              <a:t>Xây dựng Component Diagram của ứng dụng </a:t>
            </a:r>
            <a:br>
              <a:rPr lang="en-US" sz="2800"/>
            </a:br>
            <a:r>
              <a:rPr lang="en-US" sz="2800"/>
              <a:t>Quản lý Thời khóa biểu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781800" cy="496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960438"/>
          </a:xfrm>
        </p:spPr>
        <p:txBody>
          <a:bodyPr>
            <a:noAutofit/>
          </a:bodyPr>
          <a:lstStyle/>
          <a:p>
            <a:pPr algn="ctr"/>
            <a:r>
              <a:rPr lang="en-US" sz="2800"/>
              <a:t>Xây dựng Component Diagram của ứng dụng </a:t>
            </a:r>
            <a:br>
              <a:rPr lang="en-US" sz="2800"/>
            </a:br>
            <a:r>
              <a:rPr lang="en-US" sz="2800"/>
              <a:t>Quản lý Thời khóa biểu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524000"/>
            <a:ext cx="79629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Bài tập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01000" cy="47244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Component Diagram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hàng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79248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THIẾT KẾ GIAO DIỆN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239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</a:t>
            </a:r>
            <a:r>
              <a:rPr lang="en-US" dirty="0"/>
              <a:t>hysical </a:t>
            </a:r>
            <a:r>
              <a:rPr lang="en-US" dirty="0">
                <a:solidFill>
                  <a:srgbClr val="00B0F0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odel - PDM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199" y="1143000"/>
            <a:ext cx="8153399" cy="487680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vi-VN" dirty="0">
                <a:latin typeface="Times New Roman (Body)"/>
              </a:rPr>
              <a:t>Mô hình dữ liệu ở mức vật lý (Physical Data Model) biểu diễn cấu</a:t>
            </a:r>
            <a:r>
              <a:rPr lang="en-US" dirty="0">
                <a:latin typeface="Times New Roman (Body)"/>
              </a:rPr>
              <a:t> </a:t>
            </a:r>
            <a:r>
              <a:rPr lang="vi-VN" dirty="0">
                <a:latin typeface="Times New Roman (Body)"/>
              </a:rPr>
              <a:t>trúc dữ liệu sẽ được cài đặt trong các hệ quản trị cơ sở dữ liệu </a:t>
            </a:r>
            <a:r>
              <a:rPr lang="en-US" dirty="0">
                <a:latin typeface="Times New Roman (Body)"/>
              </a:rPr>
              <a:t>(SQL Server, Oracle, MS Access, …).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>
                <a:latin typeface="Times New Roman (Body)"/>
              </a:rPr>
              <a:t>Mô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hình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dữ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liệu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vật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lý</a:t>
            </a:r>
            <a:r>
              <a:rPr lang="en-US" dirty="0">
                <a:latin typeface="Times New Roman (Body)"/>
              </a:rPr>
              <a:t> có </a:t>
            </a:r>
            <a:r>
              <a:rPr lang="en-US" dirty="0" err="1">
                <a:latin typeface="Times New Roman (Body)"/>
              </a:rPr>
              <a:t>thê</a:t>
            </a:r>
            <a:r>
              <a:rPr lang="en-US" dirty="0">
                <a:latin typeface="Times New Roman (Body)"/>
              </a:rPr>
              <a:t>̉ </a:t>
            </a:r>
            <a:r>
              <a:rPr lang="en-US" dirty="0" err="1">
                <a:latin typeface="Times New Roman (Body)"/>
              </a:rPr>
              <a:t>được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ánh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xạ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từ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mô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hình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thực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thê</a:t>
            </a:r>
            <a:r>
              <a:rPr lang="en-US" dirty="0">
                <a:latin typeface="Times New Roman (Body)"/>
              </a:rPr>
              <a:t>̉ </a:t>
            </a:r>
            <a:r>
              <a:rPr lang="en-US" dirty="0" err="1">
                <a:latin typeface="Times New Roman (Body)"/>
              </a:rPr>
              <a:t>kết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hợp</a:t>
            </a:r>
            <a:r>
              <a:rPr lang="en-US" dirty="0">
                <a:latin typeface="Times New Roman (Body)"/>
              </a:rPr>
              <a:t> (hay </a:t>
            </a:r>
            <a:r>
              <a:rPr lang="en-US" dirty="0" err="1">
                <a:latin typeface="Times New Roman (Body)"/>
              </a:rPr>
              <a:t>mô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hình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quan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niệm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dữ</a:t>
            </a:r>
            <a:r>
              <a:rPr lang="en-US" dirty="0">
                <a:latin typeface="Times New Roman (Body)"/>
              </a:rPr>
              <a:t> </a:t>
            </a:r>
            <a:r>
              <a:rPr lang="en-US" dirty="0" err="1">
                <a:latin typeface="Times New Roman (Body)"/>
              </a:rPr>
              <a:t>liệu</a:t>
            </a:r>
            <a:r>
              <a:rPr lang="en-US" dirty="0">
                <a:latin typeface="Times New Roman (Body)"/>
              </a:rPr>
              <a:t>).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Times New Roman (Body)"/>
              </a:rPr>
              <a:t>CDM </a:t>
            </a:r>
            <a:r>
              <a:rPr lang="en-US" b="1" dirty="0">
                <a:solidFill>
                  <a:srgbClr val="C00000"/>
                </a:solidFill>
                <a:latin typeface="Times New Roman (Body)"/>
                <a:sym typeface="Wingdings" pitchFamily="2" charset="2"/>
              </a:rPr>
              <a:t> PDM</a:t>
            </a:r>
            <a:endParaRPr lang="en-US" b="1" dirty="0">
              <a:solidFill>
                <a:srgbClr val="C00000"/>
              </a:solidFill>
              <a:latin typeface="Times New Roman (Body)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73183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Phân loại màn hình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371600"/>
            <a:ext cx="8077200" cy="4191000"/>
          </a:xfrm>
        </p:spPr>
        <p:txBody>
          <a:bodyPr numCol="2" spcCol="914400"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(import)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/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: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</a:t>
            </a:r>
            <a:r>
              <a:rPr lang="en-US" dirty="0" err="1"/>
              <a:t>cây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648200" y="1600200"/>
            <a:ext cx="0" cy="373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77200" cy="4572000"/>
          </a:xfrm>
        </p:spPr>
        <p:txBody>
          <a:bodyPr/>
          <a:lstStyle/>
          <a:p>
            <a:pPr algn="just"/>
            <a:r>
              <a:rPr lang="en-US" dirty="0"/>
              <a:t>Khi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1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872" y="2514600"/>
            <a:ext cx="37465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9" name="Picture 5" descr="http://t2.gstatic.com/images?q=tbn:ANd9GcS68U5HLEM9ZtxbnUXDApyb-e17MRXr4ILjEHkYwLytRkfipYbtD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508373"/>
            <a:ext cx="3505200" cy="26732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(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199" y="1143000"/>
            <a:ext cx="8153399" cy="45720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Username/Password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Username/Password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bí</a:t>
            </a:r>
            <a:r>
              <a:rPr lang="en-US" sz="2800" dirty="0"/>
              <a:t> </a:t>
            </a:r>
            <a:r>
              <a:rPr lang="en-US" sz="2800" dirty="0" err="1"/>
              <a:t>mật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731838"/>
          </a:xfrm>
        </p:spPr>
        <p:txBody>
          <a:bodyPr>
            <a:normAutofit fontScale="90000"/>
          </a:bodyPr>
          <a:lstStyle/>
          <a:p>
            <a:r>
              <a:rPr lang="en-US"/>
              <a:t>Phân loại màn hình đăng nhập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77200" cy="4572000"/>
          </a:xfrm>
        </p:spPr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username/password (windows form)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14F4A-0ED8-03FF-ACFE-9744CBF0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433637"/>
            <a:ext cx="5132889" cy="2671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/>
              <a:t>Phân loại màn hình đăng nhập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077200" cy="4572000"/>
          </a:xfrm>
        </p:spPr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username/password (</a:t>
            </a:r>
            <a:r>
              <a:rPr lang="en-US" dirty="0" err="1"/>
              <a:t>dạng</a:t>
            </a:r>
            <a:r>
              <a:rPr lang="en-US" dirty="0"/>
              <a:t> web)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133599"/>
            <a:ext cx="4953000" cy="3525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/>
              <a:t>Phân loại màn hình đăng nhập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4572000"/>
          </a:xfrm>
        </p:spPr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username/password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mật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E9BB6-11B7-EC87-41B5-C045E6D2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61" y="2266950"/>
            <a:ext cx="5476875" cy="291465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456BED69-BF41-0EF3-5522-C0C86FDDFC30}"/>
              </a:ext>
            </a:extLst>
          </p:cNvPr>
          <p:cNvSpPr/>
          <p:nvPr/>
        </p:nvSpPr>
        <p:spPr>
          <a:xfrm>
            <a:off x="4800600" y="1676401"/>
            <a:ext cx="3352800" cy="1752600"/>
          </a:xfrm>
          <a:prstGeom prst="cloudCallout">
            <a:avLst>
              <a:gd name="adj1" fmla="val -33070"/>
              <a:gd name="adj2" fmla="val 7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bí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: RSA, AES,…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228600"/>
            <a:ext cx="8763000" cy="4572000"/>
          </a:xfrm>
        </p:spPr>
        <p:txBody>
          <a:bodyPr>
            <a:norm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username/password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chế</a:t>
            </a:r>
            <a:r>
              <a:rPr lang="en-US" sz="2400" dirty="0"/>
              <a:t> </a:t>
            </a:r>
            <a:r>
              <a:rPr lang="en-US" sz="2400" dirty="0" err="1"/>
              <a:t>khóa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endParaRPr lang="en-US" sz="2400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04850"/>
            <a:ext cx="7896225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96250" cy="609600"/>
          </a:xfrm>
        </p:spPr>
        <p:txBody>
          <a:bodyPr>
            <a:normAutofit fontScale="90000"/>
          </a:bodyPr>
          <a:lstStyle/>
          <a:p>
            <a:r>
              <a:rPr lang="en-US"/>
              <a:t>2. Màn hình giới thiệu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096250" cy="492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/>
              <a:t>Màn hình chính – main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73430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/>
              <a:t>Màn hình chính – main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7848600" cy="521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 descr="ER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48216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3000" y="56388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Mô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hình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dữ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liệu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vật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của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hệ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thống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Quản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Bán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thuốc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trong</a:t>
            </a:r>
            <a:r>
              <a:rPr lang="en-US" dirty="0">
                <a:solidFill>
                  <a:srgbClr val="C00000"/>
                </a:solidFill>
              </a:rPr>
              <a:t> HQT CSDL SQL Server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/>
              <a:t>Hình thức thể hiện (windows)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848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731838"/>
          </a:xfrm>
        </p:spPr>
        <p:txBody>
          <a:bodyPr>
            <a:noAutofit/>
          </a:bodyPr>
          <a:lstStyle/>
          <a:p>
            <a:r>
              <a:rPr lang="en-US" sz="3200"/>
              <a:t>3. Màn hình nhập liệu (Tương tác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7946571" cy="55245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400" b="1" dirty="0" err="1"/>
              <a:t>Phân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trực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endParaRPr lang="en-US" b="1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Nhập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dữ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dạng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mục</a:t>
            </a:r>
            <a:r>
              <a:rPr lang="en-US" dirty="0"/>
              <a:t>: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, </a:t>
            </a:r>
            <a:r>
              <a:rPr lang="en-US" dirty="0" err="1"/>
              <a:t>tỉnh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, </a:t>
            </a:r>
            <a:r>
              <a:rPr lang="en-US" dirty="0" err="1"/>
              <a:t>quận</a:t>
            </a:r>
            <a:r>
              <a:rPr lang="en-US" dirty="0"/>
              <a:t> </a:t>
            </a:r>
            <a:r>
              <a:rPr lang="en-US" dirty="0" err="1"/>
              <a:t>huyện</a:t>
            </a:r>
            <a:r>
              <a:rPr lang="en-US" dirty="0"/>
              <a:t>, khoa,…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Nhập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hệ</a:t>
            </a:r>
            <a:r>
              <a:rPr lang="en-US" b="1" dirty="0">
                <a:solidFill>
                  <a:srgbClr val="FF0000"/>
                </a:solidFill>
              </a:rPr>
              <a:t> 1- </a:t>
            </a:r>
            <a:r>
              <a:rPr lang="en-US" b="1" dirty="0" err="1">
                <a:solidFill>
                  <a:srgbClr val="FF0000"/>
                </a:solidFill>
              </a:rPr>
              <a:t>nhiều</a:t>
            </a:r>
            <a:r>
              <a:rPr lang="en-US" dirty="0"/>
              <a:t>: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– </a:t>
            </a:r>
            <a:r>
              <a:rPr lang="en-US" dirty="0" err="1"/>
              <a:t>phòng</a:t>
            </a:r>
            <a:r>
              <a:rPr lang="en-US" dirty="0"/>
              <a:t> ban, khoa – </a:t>
            </a:r>
            <a:r>
              <a:rPr lang="en-US" dirty="0" err="1"/>
              <a:t>ngành</a:t>
            </a:r>
            <a:r>
              <a:rPr lang="en-US" dirty="0"/>
              <a:t>, </a:t>
            </a:r>
            <a:r>
              <a:rPr lang="en-US" dirty="0" err="1"/>
              <a:t>mặt</a:t>
            </a:r>
            <a:r>
              <a:rPr lang="en-US" dirty="0"/>
              <a:t> hàng –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hàng,…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Nhập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hệ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nhiều</a:t>
            </a:r>
            <a:r>
              <a:rPr lang="en-US" b="1" dirty="0">
                <a:solidFill>
                  <a:srgbClr val="FF0000"/>
                </a:solidFill>
              </a:rPr>
              <a:t> – </a:t>
            </a:r>
            <a:r>
              <a:rPr lang="en-US" b="1" dirty="0" err="1">
                <a:solidFill>
                  <a:srgbClr val="FF0000"/>
                </a:solidFill>
              </a:rPr>
              <a:t>nhiều</a:t>
            </a:r>
            <a:r>
              <a:rPr lang="en-US" dirty="0"/>
              <a:t>: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– </a:t>
            </a:r>
            <a:r>
              <a:rPr lang="en-US" dirty="0" err="1"/>
              <a:t>mặt</a:t>
            </a:r>
            <a:r>
              <a:rPr lang="en-US" dirty="0"/>
              <a:t> hàng,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–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,…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gián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: 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Import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vào</a:t>
            </a:r>
            <a:r>
              <a:rPr lang="en-US" dirty="0"/>
              <a:t> CSDL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: Excel, XML, CSV,…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Import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endParaRPr lang="en-US" sz="1800" dirty="0"/>
          </a:p>
          <a:p>
            <a:pPr lvl="2" algn="just">
              <a:lnSpc>
                <a:spcPct val="120000"/>
              </a:lnSpc>
              <a:spcBef>
                <a:spcPts val="600"/>
              </a:spcBef>
            </a:pPr>
            <a:endParaRPr lang="en-US" sz="18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772400" cy="487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7096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Tương tác thêm, xóa, sửa dữ liệu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066800"/>
            <a:ext cx="87915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6096000"/>
            <a:ext cx="1143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/>
              <a:t>3.1. Màn hình danh mục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01000" cy="50673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),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, </a:t>
            </a:r>
            <a:r>
              <a:rPr lang="en-US" dirty="0" err="1"/>
              <a:t>tỉnh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, …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tộc</a:t>
            </a:r>
            <a:endParaRPr lang="en-US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: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tệ</a:t>
            </a:r>
            <a:r>
              <a:rPr lang="en-US" dirty="0"/>
              <a:t>,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,…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: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,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dirty="0"/>
              <a:t>…</a:t>
            </a: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3.1.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(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077200" cy="4659086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vi-VN" b="1" dirty="0"/>
              <a:t>Nhập liệu trực tiếp trên lưới (Grid)</a:t>
            </a:r>
            <a:r>
              <a:rPr lang="vi-VN" dirty="0"/>
              <a:t>, </a:t>
            </a:r>
            <a:r>
              <a:rPr lang="vi-VN" dirty="0">
                <a:solidFill>
                  <a:srgbClr val="FF0000"/>
                </a:solidFill>
              </a:rPr>
              <a:t>thường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được áp dụng trong các ứng dụng Windows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vi-VN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vi-VN" b="1" dirty="0"/>
              <a:t>Nhập</a:t>
            </a:r>
            <a:r>
              <a:rPr lang="en-US" b="1" dirty="0"/>
              <a:t> </a:t>
            </a:r>
            <a:r>
              <a:rPr lang="vi-VN" b="1" dirty="0"/>
              <a:t>liệu</a:t>
            </a:r>
            <a:r>
              <a:rPr lang="en-US" b="1" dirty="0"/>
              <a:t> </a:t>
            </a:r>
            <a:r>
              <a:rPr lang="vi-VN" b="1" dirty="0"/>
              <a:t>gián</a:t>
            </a:r>
            <a:r>
              <a:rPr lang="en-US" b="1" dirty="0"/>
              <a:t> </a:t>
            </a:r>
            <a:r>
              <a:rPr lang="vi-VN" b="1" dirty="0"/>
              <a:t>tiếp</a:t>
            </a:r>
            <a:r>
              <a:rPr lang="vi-VN" dirty="0"/>
              <a:t> </a:t>
            </a:r>
            <a:r>
              <a:rPr lang="vi-VN" dirty="0">
                <a:solidFill>
                  <a:srgbClr val="FF0000"/>
                </a:solidFill>
              </a:rPr>
              <a:t>thường được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vi-VN" dirty="0">
                <a:solidFill>
                  <a:srgbClr val="FF0000"/>
                </a:solidFill>
              </a:rPr>
              <a:t>trong các ứng dụng Web/Windows</a:t>
            </a:r>
            <a:r>
              <a:rPr lang="vi-VN" dirty="0"/>
              <a:t> gồm có 2 phần</a:t>
            </a:r>
            <a:r>
              <a:rPr lang="en-US" dirty="0"/>
              <a:t>:</a:t>
            </a:r>
            <a:endParaRPr lang="vi-VN" dirty="0"/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vi-VN" dirty="0"/>
              <a:t>Phần lưới (</a:t>
            </a:r>
            <a:r>
              <a:rPr lang="en-US" dirty="0"/>
              <a:t>G</a:t>
            </a:r>
            <a:r>
              <a:rPr lang="vi-VN" dirty="0"/>
              <a:t>rid) hiển thị danh sách đối tượng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</a:pPr>
            <a:r>
              <a:rPr lang="vi-VN" dirty="0"/>
              <a:t>Phần thông tin chi tiết của một đối tượng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6880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(grid)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229600" cy="484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85800"/>
          </a:xfrm>
        </p:spPr>
        <p:txBody>
          <a:bodyPr>
            <a:normAutofit fontScale="90000"/>
          </a:bodyPr>
          <a:lstStyle/>
          <a:p>
            <a:r>
              <a:rPr lang="en-US"/>
              <a:t>Nhập liệu gián tiếp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153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Callout 6"/>
          <p:cNvSpPr/>
          <p:nvPr/>
        </p:nvSpPr>
        <p:spPr>
          <a:xfrm>
            <a:off x="6934200" y="1371600"/>
            <a:ext cx="1905000" cy="1371600"/>
          </a:xfrm>
          <a:prstGeom prst="wedgeEllipseCallout">
            <a:avLst>
              <a:gd name="adj1" fmla="val -206439"/>
              <a:gd name="adj2" fmla="val 18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Phần hiển thị thông tin 1 đối tượng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781800" y="3962400"/>
            <a:ext cx="1828800" cy="1371600"/>
          </a:xfrm>
          <a:prstGeom prst="wedgeEllipseCallout">
            <a:avLst>
              <a:gd name="adj1" fmla="val -206439"/>
              <a:gd name="adj2" fmla="val 18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Phần lưới hiển thị danh sách đối tượng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924800" cy="51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609600"/>
          </a:xfrm>
        </p:spPr>
        <p:txBody>
          <a:bodyPr>
            <a:normAutofit fontScale="90000"/>
          </a:bodyPr>
          <a:lstStyle/>
          <a:p>
            <a:r>
              <a:rPr lang="en-US"/>
              <a:t>Ví dụ màn hình danh mục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FF9E-484C-4B14-8410-168169E45129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48871"/>
            <a:ext cx="8153400" cy="527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4826</TotalTime>
  <Words>4544</Words>
  <Application>Microsoft Office PowerPoint</Application>
  <PresentationFormat>On-screen Show (4:3)</PresentationFormat>
  <Paragraphs>711</Paragraphs>
  <Slides>145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3" baseType="lpstr">
      <vt:lpstr>Arial</vt:lpstr>
      <vt:lpstr>Calibri</vt:lpstr>
      <vt:lpstr>Perpetua</vt:lpstr>
      <vt:lpstr>Times New Roman</vt:lpstr>
      <vt:lpstr>Times New Roman (Body)</vt:lpstr>
      <vt:lpstr>Wingdings</vt:lpstr>
      <vt:lpstr>Wingdings 2</vt:lpstr>
      <vt:lpstr>Equity</vt:lpstr>
      <vt:lpstr>Chương 4. THIẾT KẾ PHẦN MỀM</vt:lpstr>
      <vt:lpstr>Mục tiêu</vt:lpstr>
      <vt:lpstr>Nội dung</vt:lpstr>
      <vt:lpstr>Thiết kế dữ liệu</vt:lpstr>
      <vt:lpstr>Giai đoạn thiết kế</vt:lpstr>
      <vt:lpstr>Mô hình PDM hệ thống Quản lý Giáo vụ tại trường Đại học</vt:lpstr>
      <vt:lpstr>Kiến trúc phân hệ - Module</vt:lpstr>
      <vt:lpstr>Physical Data Model - PDM</vt:lpstr>
      <vt:lpstr>PowerPoint Presentation</vt:lpstr>
      <vt:lpstr>Ví dụ: Xét ứng dụng Quản lý Thời khóa biểu</vt:lpstr>
      <vt:lpstr>Các thành phần trong PDM</vt:lpstr>
      <vt:lpstr>Các thành phần trong PDM</vt:lpstr>
      <vt:lpstr>Các thành phần trong PDM</vt:lpstr>
      <vt:lpstr>Chuyển từ CDM sang PDM</vt:lpstr>
      <vt:lpstr>Chuyển từ CDM sang PDM</vt:lpstr>
      <vt:lpstr>Ánh xạ quan hệ 1-1</vt:lpstr>
      <vt:lpstr>Ánh xạ quan hệ 1-n</vt:lpstr>
      <vt:lpstr>Ánh xạ quan hệ 1-n</vt:lpstr>
      <vt:lpstr>Ánh xạ quan hệ n-n</vt:lpstr>
      <vt:lpstr>Ánh xạ quan hệ n-n</vt:lpstr>
      <vt:lpstr>Ánh xạ quan hệ kế thừa</vt:lpstr>
      <vt:lpstr>Ví dụ 1: Xét mô hình CDM của hệ thống Quản lý Sinh viên.  Hãy chuyển từ mô hình CDM sang mô hình PDM</vt:lpstr>
      <vt:lpstr>Ví dụ 2: Xét mô hình CDM của hệ thống Quản lý Bán hàng.  Hãy chuyển từ mô hình CDM sang mô hình PDM</vt:lpstr>
      <vt:lpstr>Mở rộng mô hình PDM</vt:lpstr>
      <vt:lpstr>Thiết kế xử lý</vt:lpstr>
      <vt:lpstr>Mục tiêu</vt:lpstr>
      <vt:lpstr>Nội dung</vt:lpstr>
      <vt:lpstr>1. Sequence Diagram – Lược đồ tuần tự</vt:lpstr>
      <vt:lpstr>Ví dụ: Xét ứng dụng Quản lý Thời khóa biểu</vt:lpstr>
      <vt:lpstr>PowerPoint Presentation</vt:lpstr>
      <vt:lpstr>Xét use case Xem thời khóa biểu</vt:lpstr>
      <vt:lpstr>Ví dụ: Sequence Diagram mô tả use-case xem TKB của hệ thống Quản lý Thời khóa biểu</vt:lpstr>
      <vt:lpstr>Các thành phần trong Sequence Diagram</vt:lpstr>
      <vt:lpstr>Các thành phần trong Sequence Diagram</vt:lpstr>
      <vt:lpstr>Các thành phần trong Sequence Diagram</vt:lpstr>
      <vt:lpstr>Các thành phần trong Sequence Diagram</vt:lpstr>
      <vt:lpstr>PowerPoint Presentation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Phân loại thông điệp</vt:lpstr>
      <vt:lpstr>Các thành phần trong Sequence Diagram</vt:lpstr>
      <vt:lpstr>Các bước xây dựng Sequence Diagram</vt:lpstr>
      <vt:lpstr>Xây dựng Sequence Diagram cho ứng dụng  Quản lý Thời khóa biểu</vt:lpstr>
      <vt:lpstr>Bài tập</vt:lpstr>
      <vt:lpstr>Thiết kế phân hệ</vt:lpstr>
      <vt:lpstr>Kiến trúc phân hệ -  Module</vt:lpstr>
      <vt:lpstr>Kiến trúc phân hệ -  Module</vt:lpstr>
      <vt:lpstr>Kiến trúc phân hệ -  Module</vt:lpstr>
      <vt:lpstr>Kiến trúc phân hệ -  Module</vt:lpstr>
      <vt:lpstr>Kiến trúc phân hệ -  Module</vt:lpstr>
      <vt:lpstr>Kiến trúc phân hệ -  Module</vt:lpstr>
      <vt:lpstr>Thiết kế phân hệ</vt:lpstr>
      <vt:lpstr>Một số ví dụ về kiến trúc phân hệ</vt:lpstr>
      <vt:lpstr>Một số ví dụ về kiến trúc phân hệ</vt:lpstr>
      <vt:lpstr>COMPONENT DIAGRAM</vt:lpstr>
      <vt:lpstr>Component Diagram mô tả hệ thống  Quản lý Thời khóa biểu</vt:lpstr>
      <vt:lpstr>PowerPoint Presentation</vt:lpstr>
      <vt:lpstr>Các thành phần trong Component Diagram</vt:lpstr>
      <vt:lpstr>Các thành phần trong Component Diagram</vt:lpstr>
      <vt:lpstr>Các thành phần trong Component Diagram</vt:lpstr>
      <vt:lpstr>Các thành phần trong Component Diagram</vt:lpstr>
      <vt:lpstr>Các thành phần trong Component Diagram</vt:lpstr>
      <vt:lpstr>Xây dựng Component Diagram của ứng dụng  Quản lý Thời khóa biểu</vt:lpstr>
      <vt:lpstr>Xây dựng Component Diagram của ứng dụng  Quản lý Thời khóa biểu</vt:lpstr>
      <vt:lpstr>Xây dựng Component Diagram của ứng dụng  Quản lý Thời khóa biểu</vt:lpstr>
      <vt:lpstr>Xây dựng Component Diagram của ứng dụng  Quản lý Thời khóa biểu</vt:lpstr>
      <vt:lpstr>Xây dựng Component Diagram của ứng dụng  Quản lý Thời khóa biểu</vt:lpstr>
      <vt:lpstr>Bài tập</vt:lpstr>
      <vt:lpstr>THIẾT KẾ GIAO DIỆN</vt:lpstr>
      <vt:lpstr>Phân loại màn hình</vt:lpstr>
      <vt:lpstr>1. Màn hình đăng nhập</vt:lpstr>
      <vt:lpstr>1. Màn hình đăng nhập (tt)</vt:lpstr>
      <vt:lpstr>Phân loại màn hình đăng nhập</vt:lpstr>
      <vt:lpstr>Phân loại màn hình đăng nhập</vt:lpstr>
      <vt:lpstr>Phân loại màn hình đăng nhập</vt:lpstr>
      <vt:lpstr>PowerPoint Presentation</vt:lpstr>
      <vt:lpstr>2. Màn hình giới thiệu</vt:lpstr>
      <vt:lpstr>Màn hình chính – main page</vt:lpstr>
      <vt:lpstr>Màn hình chính – main page</vt:lpstr>
      <vt:lpstr>Hình thức thể hiện (windows)</vt:lpstr>
      <vt:lpstr>3. Màn hình nhập liệu (Tương tác dữ liệu)</vt:lpstr>
      <vt:lpstr>Tương tác thêm, xóa, sửa dữ liệu</vt:lpstr>
      <vt:lpstr>Tương tác thêm, xóa, sửa dữ liệu</vt:lpstr>
      <vt:lpstr>3.1. Màn hình danh mục</vt:lpstr>
      <vt:lpstr>3.1. Màn hình danh mục (tt)</vt:lpstr>
      <vt:lpstr>Nhập liệu trực tiếp trên lưới (grid)</vt:lpstr>
      <vt:lpstr>Nhập liệu gián tiếp</vt:lpstr>
      <vt:lpstr>Ví dụ màn hình danh mục</vt:lpstr>
      <vt:lpstr>Ví dụ màn hình danh mục</vt:lpstr>
      <vt:lpstr>3.2. Màn hình nhập liệu cho quan hệ 1-n</vt:lpstr>
      <vt:lpstr>3.3. Màn hình nhập liệu cho đối tượng có nhiều quan hệ (1-1/1-n)</vt:lpstr>
      <vt:lpstr>PowerPoint Presentation</vt:lpstr>
      <vt:lpstr>Hồ sơ học sinh -  thông tin cá nhân, quan hệ gia đình, học tập, khen thưởng, kỷ luật</vt:lpstr>
      <vt:lpstr>Màn hình nhập liệu cho quan hệ của sinh viên</vt:lpstr>
      <vt:lpstr>Màn hình nhập liệu cho quan hệ của sinh viên</vt:lpstr>
      <vt:lpstr>3.4. Màn hình nhập liệu cho quan hệ n-n</vt:lpstr>
      <vt:lpstr>Màn hình nhập liệu trực tiếp</vt:lpstr>
      <vt:lpstr>Màn hình nhập liệu trực tiếp</vt:lpstr>
      <vt:lpstr>Ví dụ màn hình nhập liệu cho quan hệ hóa đơn – hàng hóa</vt:lpstr>
      <vt:lpstr>Ví dụ màn hình nhập liệu cho quan hệ hóa đơn – hàng hóa</vt:lpstr>
      <vt:lpstr>Ví dụ màn hình nhập liệu cho quan hệ hóa đơn – hàng hóa</vt:lpstr>
      <vt:lpstr>Màn hình nhập liệu trực tiếp (web)</vt:lpstr>
      <vt:lpstr>Màn hình nhập liệu gián tiếp (web)</vt:lpstr>
      <vt:lpstr>4. Màn hình tra cứu (search/filter)</vt:lpstr>
      <vt:lpstr>Màn hình tra cứu: hình thức thể hiện</vt:lpstr>
      <vt:lpstr>Màn hình tra cứu với tiêu chí cố định</vt:lpstr>
      <vt:lpstr>Màn hình tra cứu với tiêu chí cố định</vt:lpstr>
      <vt:lpstr>5. Màn hình xử lý tính toán</vt:lpstr>
      <vt:lpstr>6. Màn hình thống kê/ báo biểu</vt:lpstr>
      <vt:lpstr>Màn hình báo biểu/ thống kê: kết quả</vt:lpstr>
      <vt:lpstr>6. Màn hình hiển thị đối tượng</vt:lpstr>
      <vt:lpstr>Màn hình dạng tree view</vt:lpstr>
      <vt:lpstr>Màn hình dạng tree view</vt:lpstr>
      <vt:lpstr>Màn hình thể hiện đối tượng dạng danh sách – Gird</vt:lpstr>
      <vt:lpstr>Màn hình hiển thị đối tượng dạng biểu tượng</vt:lpstr>
      <vt:lpstr>Màn hình thể hiện đối tượng dạng sơ đồ</vt:lpstr>
      <vt:lpstr>Màn hình thể hiện đối tượng dạng cây, sơ đồ, biểu tượng, …</vt:lpstr>
      <vt:lpstr>Màn hình thể hiện đối tượng dạng cây, sơ đồ, biểu tượng, …</vt:lpstr>
      <vt:lpstr>Một số quy tắc thiết kế màn hình</vt:lpstr>
      <vt:lpstr>Một số quy tắc thiết kế màn hình</vt:lpstr>
      <vt:lpstr>Một số ví dụ</vt:lpstr>
      <vt:lpstr>PowerPoint Presentation</vt:lpstr>
      <vt:lpstr>Mô tả chi tiết màn hình</vt:lpstr>
      <vt:lpstr>Ví dụ minh họa mô tả màn hình</vt:lpstr>
      <vt:lpstr>Ví dụ minh họa mô tả màn hình</vt:lpstr>
      <vt:lpstr>Ví dụ minh họa mô tả màn hình </vt:lpstr>
      <vt:lpstr>Ví dụ minh họa mô tả màn hình </vt:lpstr>
      <vt:lpstr>Ví dụ minh họa mô tả màn hình </vt:lpstr>
      <vt:lpstr>Sơ đồ mô tả tình huống sử dụng</vt:lpstr>
      <vt:lpstr>Công cụ thiết kế màn hình</vt:lpstr>
      <vt:lpstr>Thiết kế báo cáo (Report)</vt:lpstr>
      <vt:lpstr>Ví dụ minh họa Report</vt:lpstr>
      <vt:lpstr>Công cụ tạo Report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BichNgan</dc:creator>
  <cp:lastModifiedBy>Mạnh Thiên Lý</cp:lastModifiedBy>
  <cp:revision>384</cp:revision>
  <dcterms:created xsi:type="dcterms:W3CDTF">2010-03-03T08:18:47Z</dcterms:created>
  <dcterms:modified xsi:type="dcterms:W3CDTF">2022-08-31T16:05:07Z</dcterms:modified>
</cp:coreProperties>
</file>